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58" r:id="rId3"/>
    <p:sldId id="259" r:id="rId4"/>
  </p:sldIdLst>
  <p:sldSz cx="49377600" cy="329184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3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3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3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3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55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芸杉" initials="芸杉" lastIdx="1" clrIdx="0">
    <p:extLst>
      <p:ext uri="{19B8F6BF-5375-455C-9EA6-DF929625EA0E}">
        <p15:presenceInfo xmlns:p15="http://schemas.microsoft.com/office/powerpoint/2012/main" userId="0d8d3287949a1e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5BBC6F-0A23-CE43-8FCC-ADF367FE42C0}" v="3" dt="2022-07-15T17:29:24.461"/>
    <p1510:client id="{F06E1B55-AB70-534D-9B14-04ECB4A5785F}" v="132" dt="2022-07-15T17:31:02.4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6755"/>
  </p:normalViewPr>
  <p:slideViewPr>
    <p:cSldViewPr snapToGrid="0">
      <p:cViewPr varScale="1">
        <p:scale>
          <a:sx n="23" d="100"/>
          <a:sy n="23" d="100"/>
        </p:scale>
        <p:origin x="1944" y="304"/>
      </p:cViewPr>
      <p:guideLst>
        <p:guide orient="horz" pos="10368"/>
        <p:guide pos="1555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11" Type="http://schemas.microsoft.com/office/2015/10/relationships/revisionInfo" Target="revisionInfo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0D45E3-DCE3-43EC-8D9D-8695EE99D687}" type="datetimeFigureOut">
              <a:rPr lang="zh-CN" altLang="en-US" smtClean="0"/>
              <a:t>2022/7/20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8FC482-0FAA-4B9C-B931-61AF26F040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0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8FC482-0FAA-4B9C-B931-61AF26F040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538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72200" y="5387975"/>
            <a:ext cx="37033200" cy="114601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463"/>
            <a:ext cx="37033200" cy="794861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A017E55-0065-A5E2-69A7-5EA244BB1B8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286AB5C-C686-AE84-76B4-4E40EB99012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F7DD5C4-DF6B-6608-B3A7-22000905C7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CC97C0-834C-43BB-B4C4-751C1D6E12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6355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AF86218-F289-E631-06E4-B9D58C933F2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25E0DA-BA9E-5AC8-77B1-03EFE9D880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F06B25E-7126-BED1-20D6-42FD3D1E43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011CE-F25A-4585-ADB8-CDACBF4422B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926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799713" y="1317625"/>
            <a:ext cx="11109325" cy="28089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8563" y="1317625"/>
            <a:ext cx="33178750" cy="28089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F5D25E-C8D6-A341-76B9-64FB4CB828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DD2BB0C-6EC2-2BE8-9883-F4A59E2C42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CBDEFB5-DD96-8D61-A222-055BB95654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F9DB6C-B627-4170-8790-87529AE3A5B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6588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563" y="1317625"/>
            <a:ext cx="44440475" cy="5486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468563" y="7680325"/>
            <a:ext cx="22144037" cy="2172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0" y="7680325"/>
            <a:ext cx="22144038" cy="2172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898762-8635-C988-A1B5-CCCEE770B0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D0E520-A44A-3DAD-9480-FE06EC962D0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A94E7B0-BAC6-8E41-B167-7455E1FC74B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6A30A0-5809-448A-B4B8-BBD56145C59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3964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05E27DD-7E27-0D2F-8FCE-5A7213FD986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97EF80B-239E-D1D1-C4B1-D36FD90BBA2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7BC087-ED88-4963-B909-295F0472B9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6AC684-1347-4976-8869-B9EC8B7387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7410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675" y="8207375"/>
            <a:ext cx="42587863" cy="136921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675" y="22029738"/>
            <a:ext cx="42587863" cy="7200900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FC42063-CE7E-DE7A-ECAB-B3AF937DBA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3ADC09-314D-8886-E662-CEC454798E7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706DCEF-F211-BE69-8490-69C656864F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A1A09-7D70-41E4-B528-620E2202EC1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016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8563" y="7680325"/>
            <a:ext cx="22144037" cy="2172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765000" y="7680325"/>
            <a:ext cx="22144038" cy="21726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EFE93E-22FF-57CA-3753-179C21F6716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15FFDB-40BC-E918-0E93-66FCBBB717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EE92981-4E26-3086-7844-ABA3B5939A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7B44AB-E72E-4E18-98CD-8677B8763D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897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425" y="1752600"/>
            <a:ext cx="42589450" cy="63627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0425" y="8069263"/>
            <a:ext cx="20889913" cy="3954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0425" y="12023725"/>
            <a:ext cx="20889913" cy="17686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6775" y="8069263"/>
            <a:ext cx="20993100" cy="39544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6775" y="12023725"/>
            <a:ext cx="20993100" cy="17686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2F029A9-3D49-8880-F91D-D872F7C73E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D4458CF-F806-B63E-E702-6E68EBDEBE2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BEADACE-1BC8-CCF9-14E1-065304EB3E2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B7FFF-0EE4-4554-BEEF-7949FCB068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073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B1CC93A9-28E4-7E2D-E485-F6DDAF432E9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E85CB90-E7B9-B495-915D-72466BC3886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5BDF7D2-3A74-70A5-9BCB-22F47A60AA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A7C49A-F9EB-4098-9E71-A12D18F8155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42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9E34A6E9-E55D-1C88-15B1-15F36DD2D8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CBDD6C0-A71F-4ED3-A799-EF428FB272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593EF16-E5B6-6A8D-1DE6-CB2A9427D99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11C73B-B56C-4EEB-87EC-43C8657BAFA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1045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425" y="2193925"/>
            <a:ext cx="15925800" cy="76819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513" y="4740275"/>
            <a:ext cx="24998362" cy="233934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0425" y="9875838"/>
            <a:ext cx="15925800" cy="182959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716A9-B17D-4EAD-17AC-850F1BBC40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7BE4F-91A5-D620-E8BB-3D4573FF8E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664E9F-F119-96C2-693F-25977A979E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787286-B2B9-44C5-B724-6E784732E23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843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0425" y="2193925"/>
            <a:ext cx="15925800" cy="76819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991513" y="4740275"/>
            <a:ext cx="24998362" cy="23393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de-DE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0425" y="9875838"/>
            <a:ext cx="15925800" cy="1829593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C09751-D342-E4BA-9C55-A1856F4AC5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81236F0-9717-A88F-1C89-2170C3253E3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D38D4A-5583-1291-5FC8-BEDAE732A10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125FC1-F9AF-4BD1-936E-74C386D2C2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188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87C5CB"/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5A20393-C3FD-0B66-7AAC-E80E140C0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468563" y="1317625"/>
            <a:ext cx="44440475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4" tIns="235127" rIns="470254" bIns="23512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807522DE-B847-FA8C-9963-21895ED6B4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468563" y="7680325"/>
            <a:ext cx="44440475" cy="2172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470254" tIns="235127" rIns="470254" bIns="23512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6F51EF7-4055-7FCE-2D36-99CEDD8AB244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68563" y="29978350"/>
            <a:ext cx="1152207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70254" tIns="235127" rIns="470254" bIns="235127" numCol="1" anchor="t" anchorCtr="0" compatLnSpc="1">
            <a:prstTxWarp prst="textNoShape">
              <a:avLst/>
            </a:prstTxWarp>
          </a:bodyPr>
          <a:lstStyle>
            <a:lvl1pPr defTabSz="4703763" eaLnBrk="1" hangingPunct="1">
              <a:defRPr sz="7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DCFA0BFF-18C8-6019-85AE-C3200F2EB18A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6870363" y="29978350"/>
            <a:ext cx="1563687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70254" tIns="235127" rIns="470254" bIns="235127" numCol="1" anchor="t" anchorCtr="0" compatLnSpc="1">
            <a:prstTxWarp prst="textNoShape">
              <a:avLst/>
            </a:prstTxWarp>
          </a:bodyPr>
          <a:lstStyle>
            <a:lvl1pPr algn="ctr" defTabSz="4703763" eaLnBrk="1" hangingPunct="1">
              <a:defRPr sz="7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BE79B313-7A7E-CF8D-A0DF-B3146A8844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386963" y="29978350"/>
            <a:ext cx="11522075" cy="2286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70254" tIns="235127" rIns="470254" bIns="235127" numCol="1" anchor="t" anchorCtr="0" compatLnSpc="1">
            <a:prstTxWarp prst="textNoShape">
              <a:avLst/>
            </a:prstTxWarp>
          </a:bodyPr>
          <a:lstStyle>
            <a:lvl1pPr algn="r" defTabSz="4703763" eaLnBrk="1" hangingPunct="1">
              <a:defRPr sz="71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F4487C03-E18F-45A6-8C7C-011A009AEA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703763" rtl="0" eaLnBrk="0" fontAlgn="base" hangingPunct="0">
        <a:spcBef>
          <a:spcPct val="0"/>
        </a:spcBef>
        <a:spcAft>
          <a:spcPct val="0"/>
        </a:spcAft>
        <a:defRPr sz="227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anose="020B0604020202020204" pitchFamily="34" charset="0"/>
        </a:defRPr>
      </a:lvl2pPr>
      <a:lvl3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anose="020B0604020202020204" pitchFamily="34" charset="0"/>
        </a:defRPr>
      </a:lvl3pPr>
      <a:lvl4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anose="020B0604020202020204" pitchFamily="34" charset="0"/>
        </a:defRPr>
      </a:lvl4pPr>
      <a:lvl5pPr algn="ctr" defTabSz="4703763" rtl="0" eaLnBrk="0" fontAlgn="base" hangingPunct="0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anose="020B0604020202020204" pitchFamily="34" charset="0"/>
        </a:defRPr>
      </a:lvl5pPr>
      <a:lvl6pPr marL="4572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anose="020B0604020202020204" pitchFamily="34" charset="0"/>
        </a:defRPr>
      </a:lvl6pPr>
      <a:lvl7pPr marL="9144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anose="020B0604020202020204" pitchFamily="34" charset="0"/>
        </a:defRPr>
      </a:lvl7pPr>
      <a:lvl8pPr marL="13716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anose="020B0604020202020204" pitchFamily="34" charset="0"/>
        </a:defRPr>
      </a:lvl8pPr>
      <a:lvl9pPr marL="1828800" algn="ctr" defTabSz="4703763" rtl="0" fontAlgn="base">
        <a:spcBef>
          <a:spcPct val="0"/>
        </a:spcBef>
        <a:spcAft>
          <a:spcPct val="0"/>
        </a:spcAft>
        <a:defRPr sz="227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762125" indent="-1762125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6500" kern="1200">
          <a:solidFill>
            <a:schemeClr val="tx1"/>
          </a:solidFill>
          <a:latin typeface="+mn-lt"/>
          <a:ea typeface="+mn-ea"/>
          <a:cs typeface="+mn-cs"/>
        </a:defRPr>
      </a:lvl1pPr>
      <a:lvl2pPr marL="3822700" indent="-1471613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4400" kern="1200">
          <a:solidFill>
            <a:schemeClr val="tx1"/>
          </a:solidFill>
          <a:latin typeface="+mn-lt"/>
          <a:ea typeface="+mn-ea"/>
          <a:cs typeface="+mn-cs"/>
        </a:defRPr>
      </a:lvl2pPr>
      <a:lvl3pPr marL="5878513" indent="-1174750" algn="l" defTabSz="4703763" rtl="0" eaLnBrk="0" fontAlgn="base" hangingPunct="0">
        <a:spcBef>
          <a:spcPct val="20000"/>
        </a:spcBef>
        <a:spcAft>
          <a:spcPct val="0"/>
        </a:spcAft>
        <a:buChar char="•"/>
        <a:defRPr sz="12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0" indent="-1174750" algn="l" defTabSz="4703763" rtl="0" eaLnBrk="0" fontAlgn="base" hangingPunct="0">
        <a:spcBef>
          <a:spcPct val="20000"/>
        </a:spcBef>
        <a:spcAft>
          <a:spcPct val="0"/>
        </a:spcAft>
        <a:buChar char="–"/>
        <a:defRPr sz="10300" kern="1200">
          <a:solidFill>
            <a:schemeClr val="tx1"/>
          </a:solidFill>
          <a:latin typeface="+mn-lt"/>
          <a:ea typeface="+mn-ea"/>
          <a:cs typeface="+mn-cs"/>
        </a:defRPr>
      </a:lvl4pPr>
      <a:lvl5pPr marL="10582275" indent="-1176338" algn="l" defTabSz="4703763" rtl="0" eaLnBrk="0" fontAlgn="base" hangingPunct="0">
        <a:spcBef>
          <a:spcPct val="20000"/>
        </a:spcBef>
        <a:spcAft>
          <a:spcPct val="0"/>
        </a:spcAft>
        <a:buChar char="»"/>
        <a:defRPr sz="103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9.jpeg"/><Relationship Id="rId18" Type="http://schemas.openxmlformats.org/officeDocument/2006/relationships/image" Target="../media/image14.jpg"/><Relationship Id="rId26" Type="http://schemas.openxmlformats.org/officeDocument/2006/relationships/image" Target="../media/image22.jpg"/><Relationship Id="rId3" Type="http://schemas.openxmlformats.org/officeDocument/2006/relationships/slideLayout" Target="../slideLayouts/slideLayout12.xml"/><Relationship Id="rId21" Type="http://schemas.openxmlformats.org/officeDocument/2006/relationships/image" Target="../media/image17.jpg"/><Relationship Id="rId7" Type="http://schemas.openxmlformats.org/officeDocument/2006/relationships/image" Target="../media/image3.sv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5" Type="http://schemas.openxmlformats.org/officeDocument/2006/relationships/image" Target="../media/image21.jpg"/><Relationship Id="rId2" Type="http://schemas.openxmlformats.org/officeDocument/2006/relationships/video" Target="../media/media1.mov"/><Relationship Id="rId16" Type="http://schemas.openxmlformats.org/officeDocument/2006/relationships/image" Target="../media/image12.png"/><Relationship Id="rId20" Type="http://schemas.openxmlformats.org/officeDocument/2006/relationships/image" Target="../media/image16.jpg"/><Relationship Id="rId29" Type="http://schemas.openxmlformats.org/officeDocument/2006/relationships/image" Target="../media/image25.jpg"/><Relationship Id="rId1" Type="http://schemas.microsoft.com/office/2007/relationships/media" Target="../media/media1.mov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24" Type="http://schemas.openxmlformats.org/officeDocument/2006/relationships/image" Target="../media/image20.jpg"/><Relationship Id="rId32" Type="http://schemas.openxmlformats.org/officeDocument/2006/relationships/image" Target="../media/image28.png"/><Relationship Id="rId5" Type="http://schemas.openxmlformats.org/officeDocument/2006/relationships/image" Target="../media/image1.png"/><Relationship Id="rId15" Type="http://schemas.openxmlformats.org/officeDocument/2006/relationships/image" Target="../media/image11.jpeg"/><Relationship Id="rId23" Type="http://schemas.openxmlformats.org/officeDocument/2006/relationships/image" Target="../media/image19.jpg"/><Relationship Id="rId28" Type="http://schemas.openxmlformats.org/officeDocument/2006/relationships/image" Target="../media/image24.jpg"/><Relationship Id="rId10" Type="http://schemas.openxmlformats.org/officeDocument/2006/relationships/image" Target="../media/image6.png"/><Relationship Id="rId19" Type="http://schemas.openxmlformats.org/officeDocument/2006/relationships/image" Target="../media/image15.jpg"/><Relationship Id="rId31" Type="http://schemas.openxmlformats.org/officeDocument/2006/relationships/image" Target="../media/image2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Relationship Id="rId14" Type="http://schemas.openxmlformats.org/officeDocument/2006/relationships/image" Target="../media/image10.jpeg"/><Relationship Id="rId22" Type="http://schemas.openxmlformats.org/officeDocument/2006/relationships/image" Target="../media/image18.jpg"/><Relationship Id="rId27" Type="http://schemas.openxmlformats.org/officeDocument/2006/relationships/image" Target="../media/image23.jpg"/><Relationship Id="rId30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30.png"/><Relationship Id="rId26" Type="http://schemas.openxmlformats.org/officeDocument/2006/relationships/image" Target="../media/image38.png"/><Relationship Id="rId39" Type="http://schemas.openxmlformats.org/officeDocument/2006/relationships/image" Target="../media/image51.png"/><Relationship Id="rId21" Type="http://schemas.openxmlformats.org/officeDocument/2006/relationships/image" Target="../media/image33.png"/><Relationship Id="rId34" Type="http://schemas.openxmlformats.org/officeDocument/2006/relationships/image" Target="../media/image46.png"/><Relationship Id="rId42" Type="http://schemas.openxmlformats.org/officeDocument/2006/relationships/image" Target="../media/image54.png"/><Relationship Id="rId47" Type="http://schemas.openxmlformats.org/officeDocument/2006/relationships/image" Target="../media/image59.png"/><Relationship Id="rId7" Type="http://schemas.microsoft.com/office/2007/relationships/media" Target="../media/media5.mov"/><Relationship Id="rId2" Type="http://schemas.openxmlformats.org/officeDocument/2006/relationships/video" Target="../media/media2.mov"/><Relationship Id="rId16" Type="http://schemas.openxmlformats.org/officeDocument/2006/relationships/image" Target="../media/image3.svg"/><Relationship Id="rId29" Type="http://schemas.openxmlformats.org/officeDocument/2006/relationships/image" Target="../media/image41.png"/><Relationship Id="rId1" Type="http://schemas.microsoft.com/office/2007/relationships/media" Target="../media/media2.mov"/><Relationship Id="rId6" Type="http://schemas.openxmlformats.org/officeDocument/2006/relationships/video" Target="../media/media4.mov"/><Relationship Id="rId11" Type="http://schemas.microsoft.com/office/2007/relationships/media" Target="../media/media7.mov"/><Relationship Id="rId24" Type="http://schemas.openxmlformats.org/officeDocument/2006/relationships/image" Target="../media/image36.png"/><Relationship Id="rId32" Type="http://schemas.openxmlformats.org/officeDocument/2006/relationships/image" Target="../media/image44.png"/><Relationship Id="rId37" Type="http://schemas.openxmlformats.org/officeDocument/2006/relationships/image" Target="../media/image49.png"/><Relationship Id="rId40" Type="http://schemas.openxmlformats.org/officeDocument/2006/relationships/image" Target="../media/image52.png"/><Relationship Id="rId45" Type="http://schemas.openxmlformats.org/officeDocument/2006/relationships/image" Target="../media/image57.png"/><Relationship Id="rId5" Type="http://schemas.microsoft.com/office/2007/relationships/media" Target="../media/media4.mov"/><Relationship Id="rId15" Type="http://schemas.openxmlformats.org/officeDocument/2006/relationships/image" Target="../media/image2.png"/><Relationship Id="rId23" Type="http://schemas.openxmlformats.org/officeDocument/2006/relationships/image" Target="../media/image35.png"/><Relationship Id="rId28" Type="http://schemas.openxmlformats.org/officeDocument/2006/relationships/image" Target="../media/image40.png"/><Relationship Id="rId36" Type="http://schemas.openxmlformats.org/officeDocument/2006/relationships/image" Target="../media/image48.png"/><Relationship Id="rId10" Type="http://schemas.openxmlformats.org/officeDocument/2006/relationships/video" Target="../media/media6.mov"/><Relationship Id="rId19" Type="http://schemas.openxmlformats.org/officeDocument/2006/relationships/image" Target="../media/image31.png"/><Relationship Id="rId31" Type="http://schemas.openxmlformats.org/officeDocument/2006/relationships/image" Target="../media/image43.png"/><Relationship Id="rId44" Type="http://schemas.openxmlformats.org/officeDocument/2006/relationships/image" Target="../media/image56.png"/><Relationship Id="rId4" Type="http://schemas.openxmlformats.org/officeDocument/2006/relationships/video" Target="../media/media3.mov"/><Relationship Id="rId9" Type="http://schemas.microsoft.com/office/2007/relationships/media" Target="../media/media6.mov"/><Relationship Id="rId14" Type="http://schemas.openxmlformats.org/officeDocument/2006/relationships/image" Target="../media/image1.png"/><Relationship Id="rId22" Type="http://schemas.openxmlformats.org/officeDocument/2006/relationships/image" Target="../media/image34.png"/><Relationship Id="rId27" Type="http://schemas.openxmlformats.org/officeDocument/2006/relationships/image" Target="../media/image39.png"/><Relationship Id="rId30" Type="http://schemas.openxmlformats.org/officeDocument/2006/relationships/image" Target="../media/image42.png"/><Relationship Id="rId35" Type="http://schemas.openxmlformats.org/officeDocument/2006/relationships/image" Target="../media/image47.png"/><Relationship Id="rId43" Type="http://schemas.openxmlformats.org/officeDocument/2006/relationships/image" Target="../media/image55.png"/><Relationship Id="rId8" Type="http://schemas.openxmlformats.org/officeDocument/2006/relationships/video" Target="../media/media5.mov"/><Relationship Id="rId3" Type="http://schemas.microsoft.com/office/2007/relationships/media" Target="../media/media3.mov"/><Relationship Id="rId12" Type="http://schemas.openxmlformats.org/officeDocument/2006/relationships/video" Target="../media/media7.mov"/><Relationship Id="rId17" Type="http://schemas.openxmlformats.org/officeDocument/2006/relationships/image" Target="../media/image28.png"/><Relationship Id="rId25" Type="http://schemas.openxmlformats.org/officeDocument/2006/relationships/image" Target="../media/image37.png"/><Relationship Id="rId33" Type="http://schemas.openxmlformats.org/officeDocument/2006/relationships/image" Target="../media/image45.png"/><Relationship Id="rId38" Type="http://schemas.openxmlformats.org/officeDocument/2006/relationships/image" Target="../media/image50.png"/><Relationship Id="rId46" Type="http://schemas.openxmlformats.org/officeDocument/2006/relationships/image" Target="../media/image58.png"/><Relationship Id="rId20" Type="http://schemas.openxmlformats.org/officeDocument/2006/relationships/image" Target="../media/image32.png"/><Relationship Id="rId41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3">
            <a:extLst>
              <a:ext uri="{FF2B5EF4-FFF2-40B4-BE49-F238E27FC236}">
                <a16:creationId xmlns:a16="http://schemas.microsoft.com/office/drawing/2014/main" id="{D07B18D8-67B3-1901-F48D-6AE902ACE8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9377600" cy="3581400"/>
          </a:xfrm>
          <a:gradFill rotWithShape="1">
            <a:gsLst>
              <a:gs pos="0">
                <a:srgbClr val="185E5E"/>
              </a:gs>
              <a:gs pos="50000">
                <a:srgbClr val="33CCCC"/>
              </a:gs>
              <a:gs pos="100000">
                <a:srgbClr val="185E5E"/>
              </a:gs>
            </a:gsLst>
            <a:lin ang="5400000" scaled="1"/>
          </a:gradFill>
        </p:spPr>
        <p:txBody>
          <a:bodyPr/>
          <a:lstStyle/>
          <a:p>
            <a:pPr eaLnBrk="1" hangingPunct="1"/>
            <a:r>
              <a:rPr lang="en-US" altLang="zh-CN" sz="11500" dirty="0">
                <a:solidFill>
                  <a:schemeClr val="bg1"/>
                </a:solidFill>
                <a:ea typeface="宋体" panose="02010600030101010101" pitchFamily="2" charset="-122"/>
              </a:rPr>
              <a:t>Tour ins Bild (G14)</a:t>
            </a:r>
            <a:br>
              <a:rPr lang="en-US" altLang="zh-CN" sz="11500" dirty="0">
                <a:solidFill>
                  <a:schemeClr val="bg1"/>
                </a:solidFill>
                <a:ea typeface="宋体" panose="02010600030101010101" pitchFamily="2" charset="-122"/>
              </a:rPr>
            </a:br>
            <a:endParaRPr lang="en-US" altLang="zh-CN" sz="6000" i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14338" name="组合 10">
            <a:extLst>
              <a:ext uri="{FF2B5EF4-FFF2-40B4-BE49-F238E27FC236}">
                <a16:creationId xmlns:a16="http://schemas.microsoft.com/office/drawing/2014/main" id="{42FE2A0D-F2BD-E991-05A7-D97ED1C15E43}"/>
              </a:ext>
            </a:extLst>
          </p:cNvPr>
          <p:cNvGrpSpPr>
            <a:grpSpLocks/>
          </p:cNvGrpSpPr>
          <p:nvPr/>
        </p:nvGrpSpPr>
        <p:grpSpPr bwMode="auto">
          <a:xfrm>
            <a:off x="1088839" y="1999374"/>
            <a:ext cx="49707925" cy="1431925"/>
            <a:chOff x="1009078" y="3847206"/>
            <a:chExt cx="37166263" cy="1430982"/>
          </a:xfrm>
        </p:grpSpPr>
        <p:sp>
          <p:nvSpPr>
            <p:cNvPr id="14431" name="Text Box 4">
              <a:extLst>
                <a:ext uri="{FF2B5EF4-FFF2-40B4-BE49-F238E27FC236}">
                  <a16:creationId xmlns:a16="http://schemas.microsoft.com/office/drawing/2014/main" id="{DEE21645-97C0-0298-5C63-3F310D0719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078" y="3847206"/>
              <a:ext cx="37166263" cy="1430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60000" tIns="360000" rIns="360000" bIns="360000"/>
            <a:lstStyle>
              <a:lvl1pPr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Shenghan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Gao: Poster       Yunshan Ye: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Algorithmus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   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Xuejiao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Li: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Algorithmus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         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Zhiping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Li: GUI      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Chongyu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Zhang :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Algorithmus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</a:t>
              </a:r>
              <a:endParaRPr lang="en-GB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pic>
          <p:nvPicPr>
            <p:cNvPr id="14432" name="图形 8" descr="用户 纯色填充">
              <a:extLst>
                <a:ext uri="{FF2B5EF4-FFF2-40B4-BE49-F238E27FC236}">
                  <a16:creationId xmlns:a16="http://schemas.microsoft.com/office/drawing/2014/main" id="{44F29259-A61C-F80C-9ECE-F3589C49A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078" y="4190057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33" name="图形 53" descr="用户 纯色填充">
              <a:extLst>
                <a:ext uri="{FF2B5EF4-FFF2-40B4-BE49-F238E27FC236}">
                  <a16:creationId xmlns:a16="http://schemas.microsoft.com/office/drawing/2014/main" id="{497911AE-22B4-2B00-CD98-F7230A1604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614" y="4091988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34" name="图形 54" descr="用户 纯色填充">
              <a:extLst>
                <a:ext uri="{FF2B5EF4-FFF2-40B4-BE49-F238E27FC236}">
                  <a16:creationId xmlns:a16="http://schemas.microsoft.com/office/drawing/2014/main" id="{7C6DDA90-5961-2F28-6048-1641BD5E0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0566" y="4147860"/>
              <a:ext cx="914393" cy="896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35" name="图形 55" descr="用户 纯色填充">
              <a:extLst>
                <a:ext uri="{FF2B5EF4-FFF2-40B4-BE49-F238E27FC236}">
                  <a16:creationId xmlns:a16="http://schemas.microsoft.com/office/drawing/2014/main" id="{AB5A7F8C-37D6-4A47-050C-C96CF0BA13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3919" y="4088462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436" name="图形 56" descr="用户 纯色填充">
              <a:extLst>
                <a:ext uri="{FF2B5EF4-FFF2-40B4-BE49-F238E27FC236}">
                  <a16:creationId xmlns:a16="http://schemas.microsoft.com/office/drawing/2014/main" id="{4EF2D5DB-D5A0-3A8D-7864-320ECA8158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7661" y="4129262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339" name="圆角矩形 18">
            <a:extLst>
              <a:ext uri="{FF2B5EF4-FFF2-40B4-BE49-F238E27FC236}">
                <a16:creationId xmlns:a16="http://schemas.microsoft.com/office/drawing/2014/main" id="{B6609DF9-1396-5595-9FCD-A245A0DEF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367" y="4014384"/>
            <a:ext cx="9272863" cy="4958360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sz="4400" b="1" i="1" dirty="0">
                <a:solidFill>
                  <a:schemeClr val="bg1"/>
                </a:solidFill>
                <a:ea typeface="宋体" panose="02010600030101010101" pitchFamily="2" charset="-122"/>
              </a:rPr>
              <a:t>Basisfunktionen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3700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700" dirty="0">
                <a:solidFill>
                  <a:schemeClr val="bg1"/>
                </a:solidFill>
                <a:ea typeface="宋体" panose="02010600030101010101" pitchFamily="2" charset="-122"/>
              </a:rPr>
              <a:t>Animation in 3D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3700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700" dirty="0">
                <a:solidFill>
                  <a:schemeClr val="bg1"/>
                </a:solidFill>
                <a:ea typeface="宋体" panose="02010600030101010101" pitchFamily="2" charset="-122"/>
              </a:rPr>
              <a:t>2D-Bilder </a:t>
            </a:r>
            <a:r>
              <a:rPr lang="en-US" altLang="zh-CN" sz="3700" dirty="0" err="1">
                <a:solidFill>
                  <a:schemeClr val="bg1"/>
                </a:solidFill>
                <a:ea typeface="宋体" panose="02010600030101010101" pitchFamily="2" charset="-122"/>
              </a:rPr>
              <a:t>aus</a:t>
            </a:r>
            <a:r>
              <a:rPr lang="en-US" altLang="zh-CN" sz="3700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700" dirty="0" err="1">
                <a:solidFill>
                  <a:schemeClr val="bg1"/>
                </a:solidFill>
                <a:ea typeface="宋体" panose="02010600030101010101" pitchFamily="2" charset="-122"/>
              </a:rPr>
              <a:t>verschiedenen</a:t>
            </a:r>
            <a:r>
              <a:rPr lang="en-US" altLang="zh-CN" sz="3700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  <a:r>
              <a:rPr lang="en-US" altLang="zh-CN" sz="3700" dirty="0" err="1">
                <a:solidFill>
                  <a:schemeClr val="bg1"/>
                </a:solidFill>
                <a:ea typeface="宋体" panose="02010600030101010101" pitchFamily="2" charset="-122"/>
              </a:rPr>
              <a:t>Pespektiven</a:t>
            </a:r>
            <a:endParaRPr lang="en-US" altLang="zh-CN" sz="370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3700" dirty="0">
                <a:solidFill>
                  <a:schemeClr val="bg1"/>
                </a:solidFill>
                <a:ea typeface="宋体" panose="02010600030101010101" pitchFamily="2" charset="-122"/>
              </a:rPr>
              <a:t> </a:t>
            </a:r>
            <a:r>
              <a:rPr lang="de-DE" altLang="zh-CN" sz="3700" dirty="0">
                <a:solidFill>
                  <a:schemeClr val="bg1"/>
                </a:solidFill>
                <a:ea typeface="宋体" panose="02010600030101010101" pitchFamily="2" charset="-122"/>
              </a:rPr>
              <a:t>GUI mit vorhandenen Funktionen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BBCC317-DB5B-FC28-82A9-73477522F107}"/>
              </a:ext>
            </a:extLst>
          </p:cNvPr>
          <p:cNvSpPr/>
          <p:nvPr/>
        </p:nvSpPr>
        <p:spPr bwMode="auto">
          <a:xfrm>
            <a:off x="522098" y="9118001"/>
            <a:ext cx="19350264" cy="22422575"/>
          </a:xfrm>
          <a:prstGeom prst="round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de-DE" altLang="zh-CN" sz="4400" b="1" i="1" dirty="0">
                <a:ea typeface="宋体" panose="02010600030101010101" pitchFamily="2" charset="-122"/>
              </a:rPr>
              <a:t>Reihenfolge der Algorithmus</a:t>
            </a:r>
            <a:endParaRPr lang="en-GB" altLang="zh-CN" sz="4400" b="1" i="1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zh-CN" sz="3700" b="1" dirty="0">
                <a:ea typeface="宋体" panose="02010600030101010101" pitchFamily="2" charset="-122"/>
              </a:rPr>
              <a:t>1.</a:t>
            </a:r>
            <a:r>
              <a:rPr lang="zh-CN" altLang="en-US" sz="3700" b="1" dirty="0">
                <a:ea typeface="宋体" panose="02010600030101010101" pitchFamily="2" charset="-122"/>
              </a:rPr>
              <a:t> </a:t>
            </a:r>
            <a:r>
              <a:rPr lang="en-US" altLang="zh-CN" sz="3700" dirty="0">
                <a:ea typeface="宋体" panose="02010600030101010101" pitchFamily="2" charset="-122"/>
              </a:rPr>
              <a:t>GUI </a:t>
            </a:r>
            <a:r>
              <a:rPr lang="en-US" altLang="zh-CN" sz="3700" dirty="0" err="1">
                <a:ea typeface="宋体" panose="02010600030101010101" pitchFamily="2" charset="-122"/>
              </a:rPr>
              <a:t>Konstruktion</a:t>
            </a:r>
            <a:r>
              <a:rPr lang="en-US" altLang="zh-CN" sz="3700" dirty="0">
                <a:ea typeface="宋体" panose="02010600030101010101" pitchFamily="2" charset="-122"/>
              </a:rPr>
              <a:t>: </a:t>
            </a:r>
            <a:r>
              <a:rPr lang="en-US" altLang="zh-CN" sz="3700" dirty="0" err="1">
                <a:ea typeface="宋体" panose="02010600030101010101" pitchFamily="2" charset="-122"/>
              </a:rPr>
              <a:t>Definieren</a:t>
            </a:r>
            <a:r>
              <a:rPr lang="zh-CN" altLang="en-US" sz="3700" dirty="0">
                <a:ea typeface="宋体" panose="02010600030101010101" pitchFamily="2" charset="-122"/>
              </a:rPr>
              <a:t> </a:t>
            </a:r>
            <a:r>
              <a:rPr lang="de-DE" altLang="zh-CN" sz="3700" dirty="0">
                <a:ea typeface="宋体" panose="02010600030101010101" pitchFamily="2" charset="-122"/>
              </a:rPr>
              <a:t>und Anpassen</a:t>
            </a:r>
            <a:r>
              <a:rPr lang="en-US" altLang="zh-CN" sz="3700" dirty="0">
                <a:ea typeface="宋体" panose="02010600030101010101" pitchFamily="2" charset="-122"/>
              </a:rPr>
              <a:t> der Parameter, </a:t>
            </a:r>
            <a:r>
              <a:rPr lang="en-GB" altLang="zh-CN" sz="3700" dirty="0" err="1">
                <a:ea typeface="宋体" panose="02010600030101010101" pitchFamily="2" charset="-122"/>
              </a:rPr>
              <a:t>Erstellung</a:t>
            </a:r>
            <a:r>
              <a:rPr lang="en-GB" altLang="zh-CN" sz="3700" dirty="0">
                <a:ea typeface="宋体" panose="02010600030101010101" pitchFamily="2" charset="-122"/>
              </a:rPr>
              <a:t> und </a:t>
            </a:r>
            <a:r>
              <a:rPr lang="en-GB" altLang="zh-CN" sz="3700" dirty="0" err="1">
                <a:ea typeface="宋体" panose="02010600030101010101" pitchFamily="2" charset="-122"/>
              </a:rPr>
              <a:t>Anpassen</a:t>
            </a:r>
            <a:r>
              <a:rPr lang="en-GB" altLang="zh-CN" sz="3700" dirty="0">
                <a:ea typeface="宋体" panose="02010600030101010101" pitchFamily="2" charset="-122"/>
              </a:rPr>
              <a:t> der </a:t>
            </a:r>
            <a:r>
              <a:rPr lang="en-GB" altLang="zh-CN" sz="3700" dirty="0" err="1">
                <a:ea typeface="宋体" panose="02010600030101010101" pitchFamily="2" charset="-122"/>
              </a:rPr>
              <a:t>Oberfläche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zh-CN" sz="3700" b="1" dirty="0">
                <a:ea typeface="宋体" panose="02010600030101010101" pitchFamily="2" charset="-122"/>
              </a:rPr>
              <a:t>2. </a:t>
            </a:r>
            <a:r>
              <a:rPr lang="en-GB" altLang="zh-CN" sz="3700" dirty="0">
                <a:ea typeface="宋体" panose="02010600030101010101" pitchFamily="2" charset="-122"/>
              </a:rPr>
              <a:t>Optional: </a:t>
            </a:r>
            <a:r>
              <a:rPr lang="en-US" altLang="zh-CN" sz="3700" dirty="0" err="1">
                <a:ea typeface="宋体" panose="02010600030101010101" pitchFamily="2" charset="-122"/>
              </a:rPr>
              <a:t>Abtrennung</a:t>
            </a:r>
            <a:r>
              <a:rPr lang="en-US" altLang="zh-CN" sz="3700" dirty="0">
                <a:ea typeface="宋体" panose="02010600030101010101" pitchFamily="2" charset="-122"/>
              </a:rPr>
              <a:t> der </a:t>
            </a:r>
            <a:r>
              <a:rPr lang="en-US" altLang="zh-CN" sz="3700" dirty="0" err="1">
                <a:ea typeface="宋体" panose="02010600030101010101" pitchFamily="2" charset="-122"/>
              </a:rPr>
              <a:t>Vorwand</a:t>
            </a:r>
            <a:r>
              <a:rPr lang="en-US" altLang="zh-CN" sz="3700" dirty="0">
                <a:ea typeface="宋体" panose="02010600030101010101" pitchFamily="2" charset="-122"/>
              </a:rPr>
              <a:t> von der </a:t>
            </a:r>
            <a:r>
              <a:rPr lang="en-US" altLang="zh-CN" sz="3700" dirty="0" err="1">
                <a:ea typeface="宋体" panose="02010600030101010101" pitchFamily="2" charset="-122"/>
              </a:rPr>
              <a:t>Rückwand</a:t>
            </a:r>
            <a:r>
              <a:rPr lang="en-US" altLang="zh-CN" sz="3700" dirty="0">
                <a:ea typeface="宋体" panose="02010600030101010101" pitchFamily="2" charset="-122"/>
              </a:rPr>
              <a:t>, </a:t>
            </a:r>
            <a:r>
              <a:rPr lang="en-US" altLang="zh-CN" sz="3700" dirty="0" err="1">
                <a:ea typeface="宋体" panose="02010600030101010101" pitchFamily="2" charset="-122"/>
              </a:rPr>
              <a:t>Szene</a:t>
            </a:r>
            <a:r>
              <a:rPr lang="en-US" altLang="zh-CN" sz="3700" dirty="0">
                <a:ea typeface="宋体" panose="02010600030101010101" pitchFamily="2" charset="-122"/>
              </a:rPr>
              <a:t> der 1 &amp; 2 </a:t>
            </a:r>
            <a:r>
              <a:rPr lang="en-US" altLang="zh-CN" sz="3700" dirty="0" err="1">
                <a:ea typeface="宋体" panose="02010600030101010101" pitchFamily="2" charset="-122"/>
              </a:rPr>
              <a:t>Fluchtpunkte</a:t>
            </a:r>
            <a:r>
              <a:rPr lang="en-US" altLang="zh-CN" sz="3700" dirty="0">
                <a:ea typeface="宋体" panose="02010600030101010101" pitchFamily="2" charset="-122"/>
              </a:rPr>
              <a:t>, </a:t>
            </a:r>
            <a:r>
              <a:rPr lang="en-US" altLang="zh-CN" sz="3700" dirty="0" err="1">
                <a:ea typeface="宋体" panose="02010600030101010101" pitchFamily="2" charset="-122"/>
              </a:rPr>
              <a:t>Minimieren</a:t>
            </a:r>
            <a:r>
              <a:rPr lang="en-US" altLang="zh-CN" sz="3700" dirty="0">
                <a:ea typeface="宋体" panose="02010600030101010101" pitchFamily="2" charset="-122"/>
              </a:rPr>
              <a:t> der </a:t>
            </a:r>
            <a:r>
              <a:rPr lang="en-US" altLang="zh-CN" sz="3700" dirty="0" err="1">
                <a:ea typeface="宋体" panose="02010600030101010101" pitchFamily="2" charset="-122"/>
              </a:rPr>
              <a:t>Bildgröße</a:t>
            </a:r>
            <a:endParaRPr lang="en-US" altLang="zh-CN" sz="3700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700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GB" altLang="zh-CN" sz="3700" b="1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GB" altLang="zh-CN" sz="3700" b="1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GB" altLang="zh-CN" sz="3700" b="1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GB" altLang="zh-CN" sz="3700" b="1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zh-CN" sz="3700" b="1" dirty="0">
                <a:ea typeface="宋体" panose="02010600030101010101" pitchFamily="2" charset="-122"/>
              </a:rPr>
              <a:t>3. </a:t>
            </a:r>
            <a:r>
              <a:rPr lang="en-GB" altLang="zh-CN" sz="3700" dirty="0" err="1">
                <a:ea typeface="宋体" panose="02010600030101010101" pitchFamily="2" charset="-122"/>
              </a:rPr>
              <a:t>Extrahieren</a:t>
            </a:r>
            <a:r>
              <a:rPr lang="zh-CN" altLang="en-US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>
                <a:ea typeface="宋体" panose="02010600030101010101" pitchFamily="2" charset="-122"/>
              </a:rPr>
              <a:t>der 5 V</a:t>
            </a:r>
            <a:r>
              <a:rPr lang="en-US" altLang="zh-CN" sz="3700" dirty="0" err="1">
                <a:ea typeface="宋体" panose="02010600030101010101" pitchFamily="2" charset="-122"/>
              </a:rPr>
              <a:t>ierecke</a:t>
            </a:r>
            <a:r>
              <a:rPr lang="en-US" altLang="zh-CN" sz="3700" dirty="0">
                <a:ea typeface="宋体" panose="02010600030101010101" pitchFamily="2" charset="-122"/>
              </a:rPr>
              <a:t> und </a:t>
            </a:r>
            <a:r>
              <a:rPr lang="en-GB" altLang="zh-CN" sz="3700" dirty="0" err="1">
                <a:ea typeface="宋体" panose="02010600030101010101" pitchFamily="2" charset="-122"/>
              </a:rPr>
              <a:t>Ermittlung</a:t>
            </a:r>
            <a:r>
              <a:rPr lang="en-GB" altLang="zh-CN" sz="3700" dirty="0">
                <a:ea typeface="宋体" panose="02010600030101010101" pitchFamily="2" charset="-122"/>
              </a:rPr>
              <a:t> der 12 </a:t>
            </a:r>
            <a:r>
              <a:rPr lang="en-GB" altLang="zh-CN" sz="3700" dirty="0" err="1">
                <a:ea typeface="宋体" panose="02010600030101010101" pitchFamily="2" charset="-122"/>
              </a:rPr>
              <a:t>Eckpunkte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im</a:t>
            </a:r>
            <a:r>
              <a:rPr lang="en-GB" altLang="zh-CN" sz="3700" dirty="0">
                <a:ea typeface="宋体" panose="02010600030101010101" pitchFamily="2" charset="-122"/>
              </a:rPr>
              <a:t> B</a:t>
            </a:r>
            <a:r>
              <a:rPr lang="en-US" altLang="zh-CN" sz="3700" dirty="0" err="1">
                <a:ea typeface="宋体" panose="02010600030101010101" pitchFamily="2" charset="-122"/>
              </a:rPr>
              <a:t>ild</a:t>
            </a:r>
            <a:r>
              <a:rPr lang="en-GB" altLang="zh-CN" sz="3700" dirty="0" err="1">
                <a:ea typeface="宋体" panose="02010600030101010101" pitchFamily="2" charset="-122"/>
              </a:rPr>
              <a:t>koordinaten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US" altLang="zh-CN" sz="3700" dirty="0">
                <a:ea typeface="宋体" panose="02010600030101010101" pitchFamily="2" charset="-122"/>
              </a:rPr>
              <a:t>und </a:t>
            </a:r>
            <a:r>
              <a:rPr lang="en-US" altLang="zh-CN" sz="3700" dirty="0" err="1">
                <a:ea typeface="宋体" panose="02010600030101010101" pitchFamily="2" charset="-122"/>
              </a:rPr>
              <a:t>im</a:t>
            </a:r>
            <a:r>
              <a:rPr lang="en-US" altLang="zh-CN" sz="3700" dirty="0">
                <a:ea typeface="宋体" panose="02010600030101010101" pitchFamily="2" charset="-122"/>
              </a:rPr>
              <a:t> </a:t>
            </a:r>
            <a:r>
              <a:rPr lang="en-US" altLang="zh-CN" sz="3700" dirty="0" err="1">
                <a:ea typeface="宋体" panose="02010600030101010101" pitchFamily="2" charset="-122"/>
              </a:rPr>
              <a:t>Weltkoordinaten</a:t>
            </a:r>
            <a:r>
              <a:rPr lang="en-US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aus</a:t>
            </a:r>
            <a:r>
              <a:rPr lang="en-GB" altLang="zh-CN" sz="3700" dirty="0">
                <a:ea typeface="宋体" panose="02010600030101010101" pitchFamily="2" charset="-122"/>
              </a:rPr>
              <a:t> den </a:t>
            </a:r>
            <a:r>
              <a:rPr lang="en-GB" altLang="zh-CN" sz="3700" dirty="0" err="1">
                <a:ea typeface="宋体" panose="02010600030101010101" pitchFamily="2" charset="-122"/>
              </a:rPr>
              <a:t>geometrischen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Beziehungen</a:t>
            </a:r>
            <a:endParaRPr lang="de-DE" altLang="zh-CN" sz="3700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3700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GB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GB" altLang="zh-CN" sz="3700" b="1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zh-CN" sz="3700" b="1" dirty="0">
                <a:ea typeface="宋体" panose="02010600030101010101" pitchFamily="2" charset="-122"/>
              </a:rPr>
              <a:t>4</a:t>
            </a:r>
            <a:r>
              <a:rPr lang="en-GB" altLang="zh-CN" sz="3700" dirty="0">
                <a:ea typeface="宋体" panose="02010600030101010101" pitchFamily="2" charset="-122"/>
              </a:rPr>
              <a:t>. </a:t>
            </a:r>
            <a:r>
              <a:rPr lang="en-GB" altLang="zh-CN" sz="3700" dirty="0" err="1">
                <a:ea typeface="宋体" panose="02010600030101010101" pitchFamily="2" charset="-122"/>
              </a:rPr>
              <a:t>Berechnung</a:t>
            </a:r>
            <a:r>
              <a:rPr lang="en-GB" altLang="zh-CN" sz="3700" dirty="0">
                <a:ea typeface="宋体" panose="02010600030101010101" pitchFamily="2" charset="-122"/>
              </a:rPr>
              <a:t> der H-Matrix, Interpolation und 3D-Rekonstruktion</a:t>
            </a:r>
          </a:p>
          <a:p>
            <a:pPr eaLnBrk="1" hangingPunct="1">
              <a:spcBef>
                <a:spcPct val="50000"/>
              </a:spcBef>
              <a:defRPr/>
            </a:pPr>
            <a:endParaRPr lang="en-GB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GB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US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GB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GB" altLang="zh-CN" sz="3700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zh-CN" sz="3700" b="1" dirty="0">
                <a:ea typeface="宋体" panose="02010600030101010101" pitchFamily="2" charset="-122"/>
              </a:rPr>
              <a:t>5. </a:t>
            </a:r>
            <a:r>
              <a:rPr lang="en-GB" altLang="zh-CN" sz="3700" dirty="0" err="1">
                <a:ea typeface="宋体" panose="02010600030101010101" pitchFamily="2" charset="-122"/>
              </a:rPr>
              <a:t>Umwandlung</a:t>
            </a:r>
            <a:r>
              <a:rPr lang="en-GB" altLang="zh-CN" sz="3700" dirty="0">
                <a:ea typeface="宋体" panose="02010600030101010101" pitchFamily="2" charset="-122"/>
              </a:rPr>
              <a:t> der </a:t>
            </a:r>
            <a:r>
              <a:rPr lang="en-GB" altLang="zh-CN" sz="3700" dirty="0" err="1">
                <a:ea typeface="宋体" panose="02010600030101010101" pitchFamily="2" charset="-122"/>
              </a:rPr>
              <a:t>Punkte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i</a:t>
            </a:r>
            <a:r>
              <a:rPr lang="en-US" altLang="zh-CN" sz="3700" dirty="0">
                <a:ea typeface="宋体" panose="02010600030101010101" pitchFamily="2" charset="-122"/>
              </a:rPr>
              <a:t>m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Kamerakoordinaten</a:t>
            </a:r>
            <a:endParaRPr lang="en-GB" altLang="zh-CN" sz="3700" dirty="0">
              <a:ea typeface="宋体" panose="02010600030101010101" pitchFamily="2" charset="-122"/>
            </a:endParaRPr>
          </a:p>
          <a:p>
            <a:pPr marL="685768" indent="-685768" eaLnBrk="1" hangingPunct="1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r>
              <a:rPr lang="en-GB" altLang="zh-CN" sz="3700" b="1" dirty="0">
                <a:ea typeface="宋体" panose="02010600030101010101" pitchFamily="2" charset="-122"/>
              </a:rPr>
              <a:t>6. </a:t>
            </a:r>
            <a:r>
              <a:rPr lang="en-GB" altLang="zh-CN" sz="3700" dirty="0">
                <a:ea typeface="宋体" panose="02010600030101010101" pitchFamily="2" charset="-122"/>
              </a:rPr>
              <a:t>2D </a:t>
            </a:r>
            <a:r>
              <a:rPr lang="en-GB" altLang="zh-CN" sz="3700" dirty="0" err="1">
                <a:ea typeface="宋体" panose="02010600030101010101" pitchFamily="2" charset="-122"/>
              </a:rPr>
              <a:t>Projektion</a:t>
            </a:r>
            <a:r>
              <a:rPr lang="en-GB" altLang="zh-CN" sz="3700" dirty="0">
                <a:ea typeface="宋体" panose="02010600030101010101" pitchFamily="2" charset="-122"/>
              </a:rPr>
              <a:t>: </a:t>
            </a:r>
            <a:r>
              <a:rPr lang="en-GB" altLang="zh-CN" sz="3700" dirty="0" err="1">
                <a:ea typeface="宋体" panose="02010600030101010101" pitchFamily="2" charset="-122"/>
              </a:rPr>
              <a:t>Rücktransformation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mithilfe</a:t>
            </a:r>
            <a:r>
              <a:rPr lang="en-GB" altLang="zh-CN" sz="3700" dirty="0">
                <a:ea typeface="宋体" panose="02010600030101010101" pitchFamily="2" charset="-122"/>
              </a:rPr>
              <a:t> der </a:t>
            </a:r>
            <a:r>
              <a:rPr lang="en-GB" altLang="zh-CN" sz="3700" dirty="0" err="1">
                <a:ea typeface="宋体" panose="02010600030101010101" pitchFamily="2" charset="-122"/>
              </a:rPr>
              <a:t>vordefinierten</a:t>
            </a:r>
            <a:r>
              <a:rPr lang="en-GB" altLang="zh-CN" sz="3700" dirty="0">
                <a:ea typeface="宋体" panose="02010600030101010101" pitchFamily="2" charset="-122"/>
              </a:rPr>
              <a:t> K-Matrix, R, und T und </a:t>
            </a:r>
            <a:r>
              <a:rPr lang="en-GB" altLang="zh-CN" sz="3700" dirty="0" err="1">
                <a:ea typeface="宋体" panose="02010600030101010101" pitchFamily="2" charset="-122"/>
              </a:rPr>
              <a:t>Darstellung</a:t>
            </a:r>
            <a:r>
              <a:rPr lang="en-GB" altLang="zh-CN" sz="3700" dirty="0">
                <a:ea typeface="宋体" panose="02010600030101010101" pitchFamily="2" charset="-122"/>
              </a:rPr>
              <a:t> der 2D und 3D </a:t>
            </a:r>
            <a:r>
              <a:rPr lang="en-US" altLang="zh-CN" sz="3700" dirty="0" err="1">
                <a:ea typeface="宋体" panose="02010600030101010101" pitchFamily="2" charset="-122"/>
              </a:rPr>
              <a:t>Projektionen</a:t>
            </a:r>
            <a:endParaRPr lang="en-GB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defRPr/>
            </a:pPr>
            <a:endParaRPr lang="en-GB" altLang="zh-CN" sz="4000" dirty="0">
              <a:solidFill>
                <a:srgbClr val="006983"/>
              </a:solidFill>
              <a:ea typeface="宋体" panose="02010600030101010101" pitchFamily="2" charset="-122"/>
            </a:endParaRPr>
          </a:p>
        </p:txBody>
      </p:sp>
      <p:grpSp>
        <p:nvGrpSpPr>
          <p:cNvPr id="14341" name="组合 2131">
            <a:extLst>
              <a:ext uri="{FF2B5EF4-FFF2-40B4-BE49-F238E27FC236}">
                <a16:creationId xmlns:a16="http://schemas.microsoft.com/office/drawing/2014/main" id="{14D12BCD-35F7-E9BD-457D-056A11C3CFE4}"/>
              </a:ext>
            </a:extLst>
          </p:cNvPr>
          <p:cNvGrpSpPr>
            <a:grpSpLocks/>
          </p:cNvGrpSpPr>
          <p:nvPr/>
        </p:nvGrpSpPr>
        <p:grpSpPr bwMode="auto">
          <a:xfrm>
            <a:off x="3035330" y="19661111"/>
            <a:ext cx="6126868" cy="3109233"/>
            <a:chOff x="1079849" y="17270203"/>
            <a:chExt cx="9021603" cy="5380143"/>
          </a:xfrm>
        </p:grpSpPr>
        <p:grpSp>
          <p:nvGrpSpPr>
            <p:cNvPr id="14406" name="组合 60">
              <a:extLst>
                <a:ext uri="{FF2B5EF4-FFF2-40B4-BE49-F238E27FC236}">
                  <a16:creationId xmlns:a16="http://schemas.microsoft.com/office/drawing/2014/main" id="{93892977-6298-7699-1AD2-59F037CE9A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849" y="17270203"/>
              <a:ext cx="9021603" cy="5380143"/>
              <a:chOff x="1273956" y="18094418"/>
              <a:chExt cx="7814251" cy="5380143"/>
            </a:xfrm>
          </p:grpSpPr>
          <p:grpSp>
            <p:nvGrpSpPr>
              <p:cNvPr id="14410" name="组合 18">
                <a:extLst>
                  <a:ext uri="{FF2B5EF4-FFF2-40B4-BE49-F238E27FC236}">
                    <a16:creationId xmlns:a16="http://schemas.microsoft.com/office/drawing/2014/main" id="{F9A94841-4E64-9C59-182E-26CDEFF087A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73956" y="18094418"/>
                <a:ext cx="7814251" cy="5380143"/>
                <a:chOff x="3148267" y="19763920"/>
                <a:chExt cx="7814251" cy="6281469"/>
              </a:xfrm>
            </p:grpSpPr>
            <p:cxnSp>
              <p:nvCxnSpPr>
                <p:cNvPr id="14413" name="直线连接符 4">
                  <a:extLst>
                    <a:ext uri="{FF2B5EF4-FFF2-40B4-BE49-F238E27FC236}">
                      <a16:creationId xmlns:a16="http://schemas.microsoft.com/office/drawing/2014/main" id="{970C9719-1446-A891-7318-26335AE8782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4428183" y="20025589"/>
                  <a:ext cx="0" cy="6019800"/>
                </a:xfrm>
                <a:prstGeom prst="line">
                  <a:avLst/>
                </a:prstGeom>
                <a:noFill/>
                <a:ln w="57150" algn="ctr">
                  <a:solidFill>
                    <a:srgbClr val="00206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414" name="直线连接符 32">
                  <a:extLst>
                    <a:ext uri="{FF2B5EF4-FFF2-40B4-BE49-F238E27FC236}">
                      <a16:creationId xmlns:a16="http://schemas.microsoft.com/office/drawing/2014/main" id="{FC9C631F-C04A-022C-05A7-16A3F8849504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>
                  <a:off x="9621986" y="19795139"/>
                  <a:ext cx="0" cy="6019800"/>
                </a:xfrm>
                <a:prstGeom prst="line">
                  <a:avLst/>
                </a:prstGeom>
                <a:noFill/>
                <a:ln w="57150" algn="ctr">
                  <a:solidFill>
                    <a:srgbClr val="00206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415" name="直线连接符 9">
                  <a:extLst>
                    <a:ext uri="{FF2B5EF4-FFF2-40B4-BE49-F238E27FC236}">
                      <a16:creationId xmlns:a16="http://schemas.microsoft.com/office/drawing/2014/main" id="{C054E3DD-0BB1-7E48-6FF8-BE7C0BA6FD91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3737095" y="20375733"/>
                  <a:ext cx="3375848" cy="2377550"/>
                </a:xfrm>
                <a:prstGeom prst="line">
                  <a:avLst/>
                </a:prstGeom>
                <a:noFill/>
                <a:ln w="57150" algn="ctr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416" name="直线连接符 38">
                  <a:extLst>
                    <a:ext uri="{FF2B5EF4-FFF2-40B4-BE49-F238E27FC236}">
                      <a16:creationId xmlns:a16="http://schemas.microsoft.com/office/drawing/2014/main" id="{11369175-76C5-B1DF-8C04-27A8B9B2DA9C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 flipV="1">
                  <a:off x="7163788" y="22805040"/>
                  <a:ext cx="2965405" cy="2725662"/>
                </a:xfrm>
                <a:prstGeom prst="line">
                  <a:avLst/>
                </a:prstGeom>
                <a:noFill/>
                <a:ln w="57150" algn="ctr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417" name="直线连接符 40">
                  <a:extLst>
                    <a:ext uri="{FF2B5EF4-FFF2-40B4-BE49-F238E27FC236}">
                      <a16:creationId xmlns:a16="http://schemas.microsoft.com/office/drawing/2014/main" id="{EA5A0940-451D-AE84-A81E-3FE3ECE44DBB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3586500" y="22746743"/>
                  <a:ext cx="3706697" cy="2688113"/>
                </a:xfrm>
                <a:prstGeom prst="line">
                  <a:avLst/>
                </a:prstGeom>
                <a:noFill/>
                <a:ln w="57150" algn="ctr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4418" name="直线连接符 44">
                  <a:extLst>
                    <a:ext uri="{FF2B5EF4-FFF2-40B4-BE49-F238E27FC236}">
                      <a16:creationId xmlns:a16="http://schemas.microsoft.com/office/drawing/2014/main" id="{478BE67C-55DB-5ED5-2A8B-1DC9938D7DA8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V="1">
                  <a:off x="6980139" y="20449941"/>
                  <a:ext cx="3426009" cy="2408572"/>
                </a:xfrm>
                <a:prstGeom prst="line">
                  <a:avLst/>
                </a:prstGeom>
                <a:noFill/>
                <a:ln w="57150" algn="ctr">
                  <a:solidFill>
                    <a:srgbClr val="FF0000"/>
                  </a:solidFill>
                  <a:prstDash val="dash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4419" name="文本框 15">
                  <a:extLst>
                    <a:ext uri="{FF2B5EF4-FFF2-40B4-BE49-F238E27FC236}">
                      <a16:creationId xmlns:a16="http://schemas.microsoft.com/office/drawing/2014/main" id="{2039C596-37BE-0B11-C0C9-3E01ACED29C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22545" y="22894673"/>
                  <a:ext cx="107356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P1</a:t>
                  </a:r>
                  <a:endParaRPr lang="de-DE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0" name="文本框 47">
                  <a:extLst>
                    <a:ext uri="{FF2B5EF4-FFF2-40B4-BE49-F238E27FC236}">
                      <a16:creationId xmlns:a16="http://schemas.microsoft.com/office/drawing/2014/main" id="{F119C045-757E-5DC4-ED4B-0C260DDA2DF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919236" y="22900474"/>
                  <a:ext cx="107356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P2</a:t>
                  </a:r>
                  <a:endParaRPr lang="de-DE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1" name="文本框 48">
                  <a:extLst>
                    <a:ext uri="{FF2B5EF4-FFF2-40B4-BE49-F238E27FC236}">
                      <a16:creationId xmlns:a16="http://schemas.microsoft.com/office/drawing/2014/main" id="{C73F4FE7-9EAB-25F4-A724-E154C174546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44542" y="21783264"/>
                  <a:ext cx="107356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P3</a:t>
                  </a:r>
                  <a:endParaRPr lang="de-DE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2" name="文本框 49">
                  <a:extLst>
                    <a:ext uri="{FF2B5EF4-FFF2-40B4-BE49-F238E27FC236}">
                      <a16:creationId xmlns:a16="http://schemas.microsoft.com/office/drawing/2014/main" id="{38616272-059D-07DD-85B0-07CCBE9F24E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137524" y="21719278"/>
                  <a:ext cx="107356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P4</a:t>
                  </a:r>
                  <a:endParaRPr lang="de-DE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3" name="文本框 50">
                  <a:extLst>
                    <a:ext uri="{FF2B5EF4-FFF2-40B4-BE49-F238E27FC236}">
                      <a16:creationId xmlns:a16="http://schemas.microsoft.com/office/drawing/2014/main" id="{FB29798A-71BE-B3E8-420E-9D106E37415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60453" y="24653145"/>
                  <a:ext cx="107356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P5</a:t>
                  </a:r>
                  <a:endParaRPr lang="de-DE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4" name="文本框 51">
                  <a:extLst>
                    <a:ext uri="{FF2B5EF4-FFF2-40B4-BE49-F238E27FC236}">
                      <a16:creationId xmlns:a16="http://schemas.microsoft.com/office/drawing/2014/main" id="{FBCB2978-BB9D-6DEF-78F0-4B66458278D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48267" y="24596226"/>
                  <a:ext cx="1228139" cy="13057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P12</a:t>
                  </a:r>
                  <a:endParaRPr lang="de-DE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5" name="文本框 52">
                  <a:extLst>
                    <a:ext uri="{FF2B5EF4-FFF2-40B4-BE49-F238E27FC236}">
                      <a16:creationId xmlns:a16="http://schemas.microsoft.com/office/drawing/2014/main" id="{E037B7FA-F089-BDB0-AE92-33E5970E0E6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8605382" y="24596228"/>
                  <a:ext cx="107356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P6</a:t>
                  </a:r>
                  <a:endParaRPr lang="de-DE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6" name="文本框 53">
                  <a:extLst>
                    <a:ext uri="{FF2B5EF4-FFF2-40B4-BE49-F238E27FC236}">
                      <a16:creationId xmlns:a16="http://schemas.microsoft.com/office/drawing/2014/main" id="{AA59D35B-1D35-6E41-CC28-98B4F755343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855801" y="24213031"/>
                  <a:ext cx="107356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P7</a:t>
                  </a:r>
                  <a:endParaRPr lang="de-DE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7" name="文本框 54">
                  <a:extLst>
                    <a:ext uri="{FF2B5EF4-FFF2-40B4-BE49-F238E27FC236}">
                      <a16:creationId xmlns:a16="http://schemas.microsoft.com/office/drawing/2014/main" id="{8D18280B-0FF0-49E8-DBD4-348695C2DBB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547790" y="21126020"/>
                  <a:ext cx="1414728" cy="10928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de-DE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8" name="文本框 55">
                  <a:extLst>
                    <a:ext uri="{FF2B5EF4-FFF2-40B4-BE49-F238E27FC236}">
                      <a16:creationId xmlns:a16="http://schemas.microsoft.com/office/drawing/2014/main" id="{836C9EBB-1892-C54E-DC08-48BDCCCE9ED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647023" y="20968082"/>
                  <a:ext cx="1073569" cy="64633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P8</a:t>
                  </a:r>
                  <a:endParaRPr lang="de-DE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29" name="文本框 56">
                  <a:extLst>
                    <a:ext uri="{FF2B5EF4-FFF2-40B4-BE49-F238E27FC236}">
                      <a16:creationId xmlns:a16="http://schemas.microsoft.com/office/drawing/2014/main" id="{DEBFC6B3-C32A-3690-E071-4A88D3DFA7D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444546" y="19763920"/>
                  <a:ext cx="1336402" cy="13057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P10</a:t>
                  </a:r>
                  <a:endParaRPr lang="de-DE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4430" name="文本框 57">
                  <a:extLst>
                    <a:ext uri="{FF2B5EF4-FFF2-40B4-BE49-F238E27FC236}">
                      <a16:creationId xmlns:a16="http://schemas.microsoft.com/office/drawing/2014/main" id="{3A3D2641-B748-EFEB-20B6-C811B332766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55769" y="20401891"/>
                  <a:ext cx="1191071" cy="130575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en-US" altLang="zh-CN" sz="3600" b="1" dirty="0"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P11</a:t>
                  </a:r>
                  <a:endParaRPr lang="de-DE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8D8B1A9-4DAB-5826-8B0C-C989BC44F6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61103" y="18999200"/>
                <a:ext cx="5211268" cy="3357562"/>
              </a:xfrm>
              <a:prstGeom prst="rect">
                <a:avLst/>
              </a:prstGeom>
              <a:noFill/>
              <a:ln w="76200" algn="ctr">
                <a:solidFill>
                  <a:srgbClr val="002060"/>
                </a:solidFill>
                <a:round/>
                <a:headEnd/>
                <a:tailE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/>
              <a:lstStyle>
                <a:lvl1pPr>
                  <a:defRPr>
                    <a:latin typeface="+mj-lt"/>
                    <a:ea typeface="+mj-ea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pPr eaLnBrk="1" hangingPunct="1">
                  <a:defRPr/>
                </a:pPr>
                <a:endParaRPr lang="de-DE" altLang="zh-CN">
                  <a:ea typeface="宋体" panose="02010600030101010101" pitchFamily="2" charset="-122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1EBB4015-210A-C800-7176-91C7B93692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2611" y="20157639"/>
                <a:ext cx="1647484" cy="1023528"/>
              </a:xfrm>
              <a:prstGeom prst="rect">
                <a:avLst/>
              </a:prstGeom>
              <a:noFill/>
              <a:ln w="76200" algn="ctr">
                <a:solidFill>
                  <a:srgbClr val="002060"/>
                </a:solidFill>
                <a:round/>
                <a:headEnd/>
                <a:tailE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/>
              <a:lstStyle>
                <a:lvl1pPr>
                  <a:defRPr>
                    <a:latin typeface="+mj-lt"/>
                    <a:ea typeface="+mj-ea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pPr eaLnBrk="1" hangingPunct="1">
                  <a:defRPr/>
                </a:pPr>
                <a:endParaRPr lang="de-DE" altLang="zh-CN"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407" name="文本框 47">
              <a:extLst>
                <a:ext uri="{FF2B5EF4-FFF2-40B4-BE49-F238E27FC236}">
                  <a16:creationId xmlns:a16="http://schemas.microsoft.com/office/drawing/2014/main" id="{35CB3AFB-F035-19E7-9CFC-C3534E8E99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5304" y="20211621"/>
              <a:ext cx="1865022" cy="1118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3600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v</a:t>
              </a:r>
              <a:endParaRPr lang="de-DE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408" name="文本框 47">
              <a:extLst>
                <a:ext uri="{FF2B5EF4-FFF2-40B4-BE49-F238E27FC236}">
                  <a16:creationId xmlns:a16="http://schemas.microsoft.com/office/drawing/2014/main" id="{366F0262-EC8A-65C6-456D-BD38524495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49715" y="18930916"/>
              <a:ext cx="12963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3600" b="1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de-DE" altLang="zh-CN" sz="36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409" name="文本框 47">
              <a:extLst>
                <a:ext uri="{FF2B5EF4-FFF2-40B4-BE49-F238E27FC236}">
                  <a16:creationId xmlns:a16="http://schemas.microsoft.com/office/drawing/2014/main" id="{9254FC0C-A610-70EC-900A-F555B09FAD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3214" y="19959998"/>
              <a:ext cx="129635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3600" b="1">
                  <a:solidFill>
                    <a:srgbClr val="C0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de-DE" altLang="zh-CN" sz="3600" b="1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574D7E4-53B6-5223-0F3A-BD63C63F638B}"/>
              </a:ext>
            </a:extLst>
          </p:cNvPr>
          <p:cNvGrpSpPr/>
          <p:nvPr/>
        </p:nvGrpSpPr>
        <p:grpSpPr>
          <a:xfrm>
            <a:off x="9525072" y="19032783"/>
            <a:ext cx="6775254" cy="4209561"/>
            <a:chOff x="9525072" y="19032783"/>
            <a:chExt cx="6775254" cy="4209561"/>
          </a:xfrm>
        </p:grpSpPr>
        <p:cxnSp>
          <p:nvCxnSpPr>
            <p:cNvPr id="14397" name="直线连接符 9">
              <a:extLst>
                <a:ext uri="{FF2B5EF4-FFF2-40B4-BE49-F238E27FC236}">
                  <a16:creationId xmlns:a16="http://schemas.microsoft.com/office/drawing/2014/main" id="{1D3EAAD7-297E-49E6-DFEF-F6EDD0CCFA7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909199" y="22397882"/>
              <a:ext cx="5480444" cy="66657"/>
            </a:xfrm>
            <a:prstGeom prst="line">
              <a:avLst/>
            </a:prstGeom>
            <a:noFill/>
            <a:ln w="57150" algn="ctr">
              <a:solidFill>
                <a:schemeClr val="tx2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780BBDC-11C2-68FA-AC78-BD7E28557F8D}"/>
                </a:ext>
              </a:extLst>
            </p:cNvPr>
            <p:cNvGrpSpPr/>
            <p:nvPr/>
          </p:nvGrpSpPr>
          <p:grpSpPr>
            <a:xfrm>
              <a:off x="9525072" y="19032783"/>
              <a:ext cx="6775254" cy="4209561"/>
              <a:chOff x="9496506" y="19061117"/>
              <a:chExt cx="6775254" cy="4209561"/>
            </a:xfrm>
          </p:grpSpPr>
          <p:sp>
            <p:nvSpPr>
              <p:cNvPr id="8" name="矩形 2050">
                <a:extLst>
                  <a:ext uri="{FF2B5EF4-FFF2-40B4-BE49-F238E27FC236}">
                    <a16:creationId xmlns:a16="http://schemas.microsoft.com/office/drawing/2014/main" id="{1CE05CF1-B1E7-0A85-C706-680B537F0E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11769" y="19705090"/>
                <a:ext cx="3830984" cy="2361618"/>
              </a:xfrm>
              <a:prstGeom prst="rect">
                <a:avLst/>
              </a:prstGeom>
              <a:noFill/>
              <a:ln w="76200" algn="ctr">
                <a:solidFill>
                  <a:srgbClr val="002060"/>
                </a:solidFill>
                <a:round/>
                <a:headEnd/>
                <a:tailE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ajor"/>
            </p:style>
            <p:txBody>
              <a:bodyPr/>
              <a:lstStyle>
                <a:lvl1pPr>
                  <a:defRPr>
                    <a:latin typeface="+mj-lt"/>
                    <a:ea typeface="+mj-ea"/>
                    <a:cs typeface="+mj-cs"/>
                  </a:defRPr>
                </a:lvl1pPr>
                <a:lvl2pPr>
                  <a:defRPr>
                    <a:latin typeface="+mj-lt"/>
                    <a:ea typeface="+mj-ea"/>
                    <a:cs typeface="+mj-cs"/>
                  </a:defRPr>
                </a:lvl2pPr>
                <a:lvl3pPr>
                  <a:defRPr>
                    <a:latin typeface="+mj-lt"/>
                    <a:ea typeface="+mj-ea"/>
                    <a:cs typeface="+mj-cs"/>
                  </a:defRPr>
                </a:lvl3pPr>
                <a:lvl4pPr>
                  <a:defRPr>
                    <a:latin typeface="+mj-lt"/>
                    <a:ea typeface="+mj-ea"/>
                    <a:cs typeface="+mj-cs"/>
                  </a:defRPr>
                </a:lvl4pPr>
                <a:lvl5pPr>
                  <a:defRPr>
                    <a:latin typeface="+mj-lt"/>
                    <a:ea typeface="+mj-ea"/>
                    <a:cs typeface="+mj-cs"/>
                  </a:defRPr>
                </a:lvl5pPr>
                <a:lvl6pPr>
                  <a:defRPr>
                    <a:latin typeface="+mj-lt"/>
                    <a:ea typeface="+mj-ea"/>
                    <a:cs typeface="+mj-cs"/>
                  </a:defRPr>
                </a:lvl6pPr>
                <a:lvl7pPr>
                  <a:defRPr>
                    <a:latin typeface="+mj-lt"/>
                    <a:ea typeface="+mj-ea"/>
                    <a:cs typeface="+mj-cs"/>
                  </a:defRPr>
                </a:lvl7pPr>
                <a:lvl8pPr>
                  <a:defRPr>
                    <a:latin typeface="+mj-lt"/>
                    <a:ea typeface="+mj-ea"/>
                    <a:cs typeface="+mj-cs"/>
                  </a:defRPr>
                </a:lvl8pPr>
                <a:lvl9pPr>
                  <a:defRPr>
                    <a:latin typeface="+mj-lt"/>
                    <a:ea typeface="+mj-ea"/>
                    <a:cs typeface="+mj-cs"/>
                  </a:defRPr>
                </a:lvl9pPr>
              </a:lstStyle>
              <a:p>
                <a:pPr eaLnBrk="1" hangingPunct="1">
                  <a:defRPr/>
                </a:pPr>
                <a:endParaRPr lang="de-DE" altLang="zh-CN">
                  <a:ea typeface="宋体" panose="02010600030101010101" pitchFamily="2" charset="-122"/>
                </a:endParaRPr>
              </a:p>
            </p:txBody>
          </p:sp>
          <p:cxnSp>
            <p:nvCxnSpPr>
              <p:cNvPr id="14377" name="直线连接符 2052">
                <a:extLst>
                  <a:ext uri="{FF2B5EF4-FFF2-40B4-BE49-F238E27FC236}">
                    <a16:creationId xmlns:a16="http://schemas.microsoft.com/office/drawing/2014/main" id="{5396A3C7-4A78-485A-F3C9-34B3E89C307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861972" y="19712969"/>
                <a:ext cx="3076158" cy="1172993"/>
              </a:xfrm>
              <a:prstGeom prst="line">
                <a:avLst/>
              </a:prstGeom>
              <a:noFill/>
              <a:ln w="57150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78" name="直线连接符 2057">
                <a:extLst>
                  <a:ext uri="{FF2B5EF4-FFF2-40B4-BE49-F238E27FC236}">
                    <a16:creationId xmlns:a16="http://schemas.microsoft.com/office/drawing/2014/main" id="{954BDFCC-26B7-F6B7-42E2-60F3A1AE6A1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861972" y="19727046"/>
                <a:ext cx="5480444" cy="1142011"/>
              </a:xfrm>
              <a:prstGeom prst="line">
                <a:avLst/>
              </a:prstGeom>
              <a:noFill/>
              <a:ln w="57150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79" name="直线连接符 2062">
                <a:extLst>
                  <a:ext uri="{FF2B5EF4-FFF2-40B4-BE49-F238E27FC236}">
                    <a16:creationId xmlns:a16="http://schemas.microsoft.com/office/drawing/2014/main" id="{81BE343E-8395-D605-F169-933A42CAEF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861972" y="20852152"/>
                <a:ext cx="5480444" cy="33809"/>
              </a:xfrm>
              <a:prstGeom prst="line">
                <a:avLst/>
              </a:prstGeom>
              <a:noFill/>
              <a:ln w="57150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80" name="直线连接符 2078">
                <a:extLst>
                  <a:ext uri="{FF2B5EF4-FFF2-40B4-BE49-F238E27FC236}">
                    <a16:creationId xmlns:a16="http://schemas.microsoft.com/office/drawing/2014/main" id="{582613BD-513C-3E45-D21F-E5CC78FA027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861972" y="20877510"/>
                <a:ext cx="5480444" cy="1188803"/>
              </a:xfrm>
              <a:prstGeom prst="line">
                <a:avLst/>
              </a:prstGeom>
              <a:noFill/>
              <a:ln w="57150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81" name="直线连接符 2081">
                <a:extLst>
                  <a:ext uri="{FF2B5EF4-FFF2-40B4-BE49-F238E27FC236}">
                    <a16:creationId xmlns:a16="http://schemas.microsoft.com/office/drawing/2014/main" id="{76FD2B8A-295F-4E45-93F7-602A49944FF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825014" y="20897503"/>
                <a:ext cx="3113116" cy="1180895"/>
              </a:xfrm>
              <a:prstGeom prst="line">
                <a:avLst/>
              </a:prstGeom>
              <a:noFill/>
              <a:ln w="57150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382" name="文本框 47">
                <a:extLst>
                  <a:ext uri="{FF2B5EF4-FFF2-40B4-BE49-F238E27FC236}">
                    <a16:creationId xmlns:a16="http://schemas.microsoft.com/office/drawing/2014/main" id="{7E84F065-C43F-2D64-EDE0-46E88DF57F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496506" y="20595473"/>
                <a:ext cx="825386" cy="454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c</a:t>
                </a:r>
                <a:endParaRPr lang="de-DE" altLang="zh-CN" sz="36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83" name="文本框 47">
                <a:extLst>
                  <a:ext uri="{FF2B5EF4-FFF2-40B4-BE49-F238E27FC236}">
                    <a16:creationId xmlns:a16="http://schemas.microsoft.com/office/drawing/2014/main" id="{735CA174-34FA-B407-76B1-969611C8ABF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603779" y="19240711"/>
                <a:ext cx="825385" cy="520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P8</a:t>
                </a:r>
                <a:endParaRPr lang="de-DE" altLang="zh-CN" sz="36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84" name="文本框 47">
                <a:extLst>
                  <a:ext uri="{FF2B5EF4-FFF2-40B4-BE49-F238E27FC236}">
                    <a16:creationId xmlns:a16="http://schemas.microsoft.com/office/drawing/2014/main" id="{AA60D515-F77B-7457-2851-8D120CCADA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697456" y="19061117"/>
                <a:ext cx="825385" cy="454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T</a:t>
                </a:r>
                <a:endParaRPr lang="de-DE" altLang="zh-CN" sz="36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85" name="文本框 47">
                <a:extLst>
                  <a:ext uri="{FF2B5EF4-FFF2-40B4-BE49-F238E27FC236}">
                    <a16:creationId xmlns:a16="http://schemas.microsoft.com/office/drawing/2014/main" id="{F44E8A8E-457D-60BB-22C2-AA474C0DFB8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46374" y="19284358"/>
                <a:ext cx="82538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3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B’</a:t>
                </a:r>
                <a:endParaRPr lang="de-DE" altLang="zh-CN" sz="3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86" name="文本框 47">
                <a:extLst>
                  <a:ext uri="{FF2B5EF4-FFF2-40B4-BE49-F238E27FC236}">
                    <a16:creationId xmlns:a16="http://schemas.microsoft.com/office/drawing/2014/main" id="{603DC70E-B608-724E-6BCC-DBA935904F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405467" y="21891643"/>
                <a:ext cx="825386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32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A’</a:t>
                </a:r>
                <a:endParaRPr lang="de-DE" altLang="zh-CN" sz="32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89" name="文本框 47">
                <a:extLst>
                  <a:ext uri="{FF2B5EF4-FFF2-40B4-BE49-F238E27FC236}">
                    <a16:creationId xmlns:a16="http://schemas.microsoft.com/office/drawing/2014/main" id="{0C3C867A-5151-435A-FB95-B186EDAE916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768939" y="21728813"/>
                <a:ext cx="825385" cy="520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P7</a:t>
                </a:r>
                <a:endParaRPr lang="de-DE" altLang="zh-CN" sz="3600" b="1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90" name="文本框 47">
                <a:extLst>
                  <a:ext uri="{FF2B5EF4-FFF2-40B4-BE49-F238E27FC236}">
                    <a16:creationId xmlns:a16="http://schemas.microsoft.com/office/drawing/2014/main" id="{C29D270D-182A-3C16-FD07-045F6EAAC15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0800000" flipH="1" flipV="1">
                <a:off x="11537077" y="21009885"/>
                <a:ext cx="533522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de-DE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14391" name="文本框 47">
                <a:extLst>
                  <a:ext uri="{FF2B5EF4-FFF2-40B4-BE49-F238E27FC236}">
                    <a16:creationId xmlns:a16="http://schemas.microsoft.com/office/drawing/2014/main" id="{036E87B5-CD5F-038E-6498-143F91514B2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559021" y="20470221"/>
                <a:ext cx="825385" cy="679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zh-CN" sz="36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92" name="文本框 47">
                <a:extLst>
                  <a:ext uri="{FF2B5EF4-FFF2-40B4-BE49-F238E27FC236}">
                    <a16:creationId xmlns:a16="http://schemas.microsoft.com/office/drawing/2014/main" id="{1C0702B4-D11E-444E-48C7-6FFF7F7629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017120" y="19542148"/>
                <a:ext cx="825385" cy="679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zh-CN" sz="36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393" name="文本框 47">
                <a:extLst>
                  <a:ext uri="{FF2B5EF4-FFF2-40B4-BE49-F238E27FC236}">
                    <a16:creationId xmlns:a16="http://schemas.microsoft.com/office/drawing/2014/main" id="{61D7B5DB-85EC-5F63-7D9B-12D378A0F9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285931" y="20349641"/>
                <a:ext cx="825386" cy="520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endParaRPr lang="de-DE" altLang="zh-CN" sz="36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4398" name="直线连接符 9">
                <a:extLst>
                  <a:ext uri="{FF2B5EF4-FFF2-40B4-BE49-F238E27FC236}">
                    <a16:creationId xmlns:a16="http://schemas.microsoft.com/office/drawing/2014/main" id="{D6D89584-93F1-D84A-F346-CECB41A6E5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1535915" y="22261417"/>
                <a:ext cx="0" cy="334016"/>
              </a:xfrm>
              <a:prstGeom prst="line">
                <a:avLst/>
              </a:prstGeom>
              <a:noFill/>
              <a:ln w="57150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99" name="直线连接符 9">
                <a:extLst>
                  <a:ext uri="{FF2B5EF4-FFF2-40B4-BE49-F238E27FC236}">
                    <a16:creationId xmlns:a16="http://schemas.microsoft.com/office/drawing/2014/main" id="{DA0179B1-E382-CD7E-1363-9EA70B4DC3F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9909199" y="22267293"/>
                <a:ext cx="0" cy="334016"/>
              </a:xfrm>
              <a:prstGeom prst="line">
                <a:avLst/>
              </a:prstGeom>
              <a:noFill/>
              <a:ln w="57150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00" name="直线连接符 9">
                <a:extLst>
                  <a:ext uri="{FF2B5EF4-FFF2-40B4-BE49-F238E27FC236}">
                    <a16:creationId xmlns:a16="http://schemas.microsoft.com/office/drawing/2014/main" id="{6998A8E6-1362-7264-1BFE-20B34FAFB3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15342417" y="22251826"/>
                <a:ext cx="0" cy="334016"/>
              </a:xfrm>
              <a:prstGeom prst="line">
                <a:avLst/>
              </a:prstGeom>
              <a:noFill/>
              <a:ln w="57150" algn="ctr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4401" name="文本框 47">
                <a:extLst>
                  <a:ext uri="{FF2B5EF4-FFF2-40B4-BE49-F238E27FC236}">
                    <a16:creationId xmlns:a16="http://schemas.microsoft.com/office/drawing/2014/main" id="{9602188A-7D64-BB5B-B3C9-73E13DC2B5B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0519255" y="22590833"/>
                <a:ext cx="956613" cy="6798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d</a:t>
                </a:r>
                <a:endParaRPr lang="de-DE" altLang="zh-CN" sz="36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4402" name="文本框 47">
                <a:extLst>
                  <a:ext uri="{FF2B5EF4-FFF2-40B4-BE49-F238E27FC236}">
                    <a16:creationId xmlns:a16="http://schemas.microsoft.com/office/drawing/2014/main" id="{28969F75-D443-BAE3-7CE9-B86F9C1C73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3253045" y="22529999"/>
                <a:ext cx="825385" cy="520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en-US" altLang="zh-CN" sz="3600" b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z</a:t>
                </a:r>
                <a:endParaRPr lang="de-DE" altLang="zh-CN" sz="3600" b="1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0" name="文本框 47">
                <a:extLst>
                  <a:ext uri="{FF2B5EF4-FFF2-40B4-BE49-F238E27FC236}">
                    <a16:creationId xmlns:a16="http://schemas.microsoft.com/office/drawing/2014/main" id="{53DBFA08-5B6E-DE35-0345-F49B9666219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134925" y="20507374"/>
                <a:ext cx="82538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de-DE" altLang="zh-CN" sz="36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rPr>
                  <a:t>v</a:t>
                </a:r>
              </a:p>
            </p:txBody>
          </p:sp>
          <p:sp>
            <p:nvSpPr>
              <p:cNvPr id="111" name="文本框 47">
                <a:extLst>
                  <a:ext uri="{FF2B5EF4-FFF2-40B4-BE49-F238E27FC236}">
                    <a16:creationId xmlns:a16="http://schemas.microsoft.com/office/drawing/2014/main" id="{3A5A9B13-A334-29C2-8A43-1D013391A52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1852737" y="20139461"/>
                <a:ext cx="82538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de-DE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B</a:t>
                </a:r>
              </a:p>
            </p:txBody>
          </p:sp>
        </p:grpSp>
      </p:grpSp>
      <p:sp>
        <p:nvSpPr>
          <p:cNvPr id="14344" name="Text Box 60">
            <a:extLst>
              <a:ext uri="{FF2B5EF4-FFF2-40B4-BE49-F238E27FC236}">
                <a16:creationId xmlns:a16="http://schemas.microsoft.com/office/drawing/2014/main" id="{CD9CFF1C-B408-055F-0CBC-CB9FB0B239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90735" y="32159293"/>
            <a:ext cx="15208251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zh-CN" sz="3200" dirty="0">
                <a:ea typeface="宋体" panose="02010600030101010101" pitchFamily="2" charset="-122"/>
              </a:rPr>
              <a:t>Gruppe14: Tour ins Bild | München, 19 </a:t>
            </a:r>
            <a:r>
              <a:rPr lang="en-US" altLang="zh-CN" sz="3200" dirty="0" err="1">
                <a:ea typeface="宋体" panose="02010600030101010101" pitchFamily="2" charset="-122"/>
              </a:rPr>
              <a:t>Juli</a:t>
            </a:r>
            <a:r>
              <a:rPr lang="en-US" altLang="zh-CN" sz="3200" dirty="0">
                <a:ea typeface="宋体" panose="02010600030101010101" pitchFamily="2" charset="-122"/>
              </a:rPr>
              <a:t> 2022      1</a:t>
            </a:r>
          </a:p>
        </p:txBody>
      </p:sp>
      <p:sp>
        <p:nvSpPr>
          <p:cNvPr id="14346" name="Text Box 10">
            <a:extLst>
              <a:ext uri="{FF2B5EF4-FFF2-40B4-BE49-F238E27FC236}">
                <a16:creationId xmlns:a16="http://schemas.microsoft.com/office/drawing/2014/main" id="{8983C8A0-C526-C250-C8DA-139269BAEB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9003" y="22885292"/>
            <a:ext cx="10074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i="1" dirty="0">
                <a:ea typeface="宋体" panose="02010600030101010101" pitchFamily="2" charset="-122"/>
              </a:rPr>
              <a:t>Fig 1-3: </a:t>
            </a:r>
            <a:r>
              <a:rPr lang="en-US" altLang="zh-CN" sz="2400" i="1" dirty="0" err="1">
                <a:ea typeface="宋体" panose="02010600030101010101" pitchFamily="2" charset="-122"/>
              </a:rPr>
              <a:t>Geometrische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i="1" dirty="0" err="1">
                <a:ea typeface="宋体" panose="02010600030101010101" pitchFamily="2" charset="-122"/>
              </a:rPr>
              <a:t>Beziehung</a:t>
            </a:r>
            <a:r>
              <a:rPr lang="en-US" altLang="zh-CN" sz="2400" i="1" dirty="0">
                <a:ea typeface="宋体" panose="02010600030101010101" pitchFamily="2" charset="-122"/>
              </a:rPr>
              <a:t> der 5 </a:t>
            </a:r>
            <a:r>
              <a:rPr lang="en-US" altLang="zh-CN" sz="2400" i="1" dirty="0" err="1">
                <a:ea typeface="宋体" panose="02010600030101010101" pitchFamily="2" charset="-122"/>
              </a:rPr>
              <a:t>Wände</a:t>
            </a:r>
            <a:r>
              <a:rPr lang="en-US" altLang="zh-CN" sz="2400" i="1" dirty="0">
                <a:ea typeface="宋体" panose="02010600030101010101" pitchFamily="2" charset="-122"/>
              </a:rPr>
              <a:t> [1][4]</a:t>
            </a:r>
            <a:endParaRPr lang="en-AU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4352" name="文本框 2154">
            <a:extLst>
              <a:ext uri="{FF2B5EF4-FFF2-40B4-BE49-F238E27FC236}">
                <a16:creationId xmlns:a16="http://schemas.microsoft.com/office/drawing/2014/main" id="{97F5557B-4B49-AAD1-5946-D5A816A78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79159" y="10260286"/>
            <a:ext cx="254285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400" b="1" i="1" dirty="0">
                <a:solidFill>
                  <a:srgbClr val="002060"/>
                </a:solidFill>
                <a:ea typeface="宋体" panose="02010600030101010101" pitchFamily="2" charset="-122"/>
              </a:rPr>
              <a:t>2D </a:t>
            </a:r>
            <a:r>
              <a:rPr lang="en-US" altLang="zh-CN" sz="4400" b="1" i="1" dirty="0" err="1">
                <a:solidFill>
                  <a:srgbClr val="002060"/>
                </a:solidFill>
                <a:ea typeface="宋体" panose="02010600030101010101" pitchFamily="2" charset="-122"/>
              </a:rPr>
              <a:t>Projektion</a:t>
            </a:r>
            <a:r>
              <a:rPr lang="en-GB" altLang="zh-CN" sz="4400" b="1" i="1" dirty="0">
                <a:solidFill>
                  <a:srgbClr val="002060"/>
                </a:solidFill>
                <a:ea typeface="宋体" panose="02010600030101010101" pitchFamily="2" charset="-122"/>
              </a:rPr>
              <a:t> </a:t>
            </a:r>
            <a:endParaRPr lang="de-DE" altLang="zh-CN" sz="4400" b="1" i="1" dirty="0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sp>
        <p:nvSpPr>
          <p:cNvPr id="14354" name="圆角矩形 18">
            <a:extLst>
              <a:ext uri="{FF2B5EF4-FFF2-40B4-BE49-F238E27FC236}">
                <a16:creationId xmlns:a16="http://schemas.microsoft.com/office/drawing/2014/main" id="{CEDE2B7C-A996-3766-C044-016052EB7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36733" y="3965998"/>
            <a:ext cx="9602369" cy="5015400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>
            <a:noFill/>
          </a:ln>
          <a:effectLst/>
        </p:spPr>
        <p:txBody>
          <a:bodyPr/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sz="4400" b="1" i="1" dirty="0" err="1">
                <a:solidFill>
                  <a:srgbClr val="A80000"/>
                </a:solidFill>
                <a:ea typeface="宋体" panose="02010600030101010101" pitchFamily="2" charset="-122"/>
              </a:rPr>
              <a:t>Höhepunke</a:t>
            </a:r>
            <a:endParaRPr lang="de-DE" altLang="zh-CN" sz="4400" b="1" i="1" dirty="0">
              <a:solidFill>
                <a:srgbClr val="A8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zh-CN" sz="3700" dirty="0">
                <a:solidFill>
                  <a:srgbClr val="A80000"/>
                </a:solidFill>
                <a:ea typeface="宋体" panose="02010600030101010101" pitchFamily="2" charset="-122"/>
              </a:rPr>
              <a:t>3D </a:t>
            </a:r>
            <a:r>
              <a:rPr lang="en-GB" altLang="zh-CN" sz="3700" dirty="0" err="1">
                <a:solidFill>
                  <a:srgbClr val="A80000"/>
                </a:solidFill>
                <a:ea typeface="宋体" panose="02010600030101010101" pitchFamily="2" charset="-122"/>
              </a:rPr>
              <a:t>Konstruktion</a:t>
            </a:r>
            <a:r>
              <a:rPr lang="en-GB" altLang="zh-CN" sz="3700" dirty="0">
                <a:solidFill>
                  <a:srgbClr val="A80000"/>
                </a:solidFill>
                <a:ea typeface="宋体" panose="02010600030101010101" pitchFamily="2" charset="-122"/>
              </a:rPr>
              <a:t> und </a:t>
            </a:r>
            <a:r>
              <a:rPr lang="en-GB" altLang="zh-CN" sz="3700" dirty="0" err="1">
                <a:solidFill>
                  <a:srgbClr val="A80000"/>
                </a:solidFill>
                <a:ea typeface="宋体" panose="02010600030101010101" pitchFamily="2" charset="-122"/>
              </a:rPr>
              <a:t>Demostration</a:t>
            </a:r>
            <a:endParaRPr lang="en-GB" altLang="zh-CN" sz="3700" dirty="0">
              <a:solidFill>
                <a:srgbClr val="A8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zh-CN" sz="3700" dirty="0" err="1">
                <a:solidFill>
                  <a:srgbClr val="A80000"/>
                </a:solidFill>
                <a:ea typeface="宋体" panose="02010600030101010101" pitchFamily="2" charset="-122"/>
              </a:rPr>
              <a:t>Abtrennung</a:t>
            </a:r>
            <a:r>
              <a:rPr lang="en-GB" altLang="zh-CN" sz="3700" dirty="0">
                <a:solidFill>
                  <a:srgbClr val="A80000"/>
                </a:solidFill>
                <a:ea typeface="宋体" panose="02010600030101010101" pitchFamily="2" charset="-122"/>
              </a:rPr>
              <a:t> der </a:t>
            </a:r>
            <a:r>
              <a:rPr lang="en-GB" altLang="zh-CN" sz="3700" dirty="0" err="1">
                <a:solidFill>
                  <a:srgbClr val="A80000"/>
                </a:solidFill>
                <a:ea typeface="宋体" panose="02010600030101010101" pitchFamily="2" charset="-122"/>
              </a:rPr>
              <a:t>Vorwand</a:t>
            </a:r>
            <a:r>
              <a:rPr lang="en-GB" altLang="zh-CN" sz="3700" dirty="0">
                <a:solidFill>
                  <a:srgbClr val="A80000"/>
                </a:solidFill>
                <a:ea typeface="宋体" panose="02010600030101010101" pitchFamily="2" charset="-122"/>
              </a:rPr>
              <a:t> von </a:t>
            </a:r>
            <a:r>
              <a:rPr lang="en-GB" altLang="zh-CN" sz="3700" dirty="0" err="1">
                <a:solidFill>
                  <a:srgbClr val="A80000"/>
                </a:solidFill>
                <a:ea typeface="宋体" panose="02010600030101010101" pitchFamily="2" charset="-122"/>
              </a:rPr>
              <a:t>Rückwand</a:t>
            </a:r>
            <a:endParaRPr lang="en-GB" altLang="zh-CN" sz="3700" dirty="0">
              <a:solidFill>
                <a:srgbClr val="A8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zh-CN" sz="3700" dirty="0">
                <a:solidFill>
                  <a:srgbClr val="A80000"/>
                </a:solidFill>
                <a:ea typeface="宋体" panose="02010600030101010101" pitchFamily="2" charset="-122"/>
              </a:rPr>
              <a:t>2 </a:t>
            </a:r>
            <a:r>
              <a:rPr lang="en-GB" altLang="zh-CN" sz="3700" dirty="0" err="1">
                <a:solidFill>
                  <a:srgbClr val="A80000"/>
                </a:solidFill>
                <a:ea typeface="宋体" panose="02010600030101010101" pitchFamily="2" charset="-122"/>
              </a:rPr>
              <a:t>Fluchtpunkte</a:t>
            </a:r>
            <a:r>
              <a:rPr lang="en-GB" altLang="zh-CN" sz="3700" dirty="0">
                <a:solidFill>
                  <a:srgbClr val="A80000"/>
                </a:solidFill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solidFill>
                  <a:srgbClr val="A80000"/>
                </a:solidFill>
                <a:ea typeface="宋体" panose="02010600030101010101" pitchFamily="2" charset="-122"/>
              </a:rPr>
              <a:t>möglich</a:t>
            </a:r>
            <a:endParaRPr lang="en-GB" altLang="zh-CN" sz="3700" dirty="0">
              <a:solidFill>
                <a:srgbClr val="A8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3700" dirty="0">
                <a:solidFill>
                  <a:srgbClr val="A80000"/>
                </a:solidFill>
                <a:ea typeface="宋体" panose="02010600030101010101" pitchFamily="2" charset="-122"/>
              </a:rPr>
              <a:t>Minimieren der Bildgröße</a:t>
            </a:r>
          </a:p>
        </p:txBody>
      </p:sp>
      <p:sp>
        <p:nvSpPr>
          <p:cNvPr id="100" name="Text Box 10">
            <a:extLst>
              <a:ext uri="{FF2B5EF4-FFF2-40B4-BE49-F238E27FC236}">
                <a16:creationId xmlns:a16="http://schemas.microsoft.com/office/drawing/2014/main" id="{B4CB26ED-934B-5C82-F4C2-7B9CA07F73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8522" y="27762946"/>
            <a:ext cx="10074837" cy="461665"/>
          </a:xfrm>
          <a:prstGeom prst="rect">
            <a:avLst/>
          </a:prstGeom>
          <a:noFill/>
          <a:ln>
            <a:noFill/>
          </a:ln>
        </p:spPr>
        <p:txBody>
          <a:bodyPr lIns="0" rIns="0"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i="1" dirty="0">
                <a:ea typeface="宋体" panose="02010600030101010101" pitchFamily="2" charset="-122"/>
              </a:rPr>
              <a:t>Fig 1-4: Transformation der Wand auf der </a:t>
            </a:r>
            <a:r>
              <a:rPr lang="en-US" altLang="zh-CN" sz="2400" i="1" dirty="0" err="1">
                <a:ea typeface="宋体" panose="02010600030101010101" pitchFamily="2" charset="-122"/>
              </a:rPr>
              <a:t>linken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i="1" dirty="0" err="1">
                <a:ea typeface="宋体" panose="02010600030101010101" pitchFamily="2" charset="-122"/>
              </a:rPr>
              <a:t>Seite</a:t>
            </a:r>
            <a:r>
              <a:rPr lang="en-US" altLang="zh-CN" sz="2400" i="1" dirty="0">
                <a:ea typeface="宋体" panose="02010600030101010101" pitchFamily="2" charset="-122"/>
              </a:rPr>
              <a:t> [2][3]</a:t>
            </a:r>
            <a:endParaRPr lang="en-AU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40068367-AD45-C05B-97D4-4E3541292C8D}"/>
              </a:ext>
            </a:extLst>
          </p:cNvPr>
          <p:cNvSpPr txBox="1"/>
          <p:nvPr/>
        </p:nvSpPr>
        <p:spPr>
          <a:xfrm>
            <a:off x="6183753" y="25487208"/>
            <a:ext cx="249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highlight>
                  <a:srgbClr val="FFFF00"/>
                </a:highlight>
              </a:rPr>
              <a:t>Transformation</a:t>
            </a:r>
            <a:endParaRPr lang="zh-CN" altLang="en-US" sz="2400" b="1" dirty="0">
              <a:highlight>
                <a:srgbClr val="FFFF00"/>
              </a:highlight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2FEAF744-D7C8-E857-A8AD-6E15857CFE44}"/>
              </a:ext>
            </a:extLst>
          </p:cNvPr>
          <p:cNvSpPr txBox="1"/>
          <p:nvPr/>
        </p:nvSpPr>
        <p:spPr>
          <a:xfrm>
            <a:off x="13113991" y="25433062"/>
            <a:ext cx="2499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highlight>
                  <a:srgbClr val="FFFF00"/>
                </a:highlight>
              </a:rPr>
              <a:t>Interpolation</a:t>
            </a:r>
            <a:endParaRPr lang="zh-CN" altLang="en-US" sz="2400" b="1" dirty="0">
              <a:highlight>
                <a:srgbClr val="FFFF00"/>
              </a:highlight>
            </a:endParaRPr>
          </a:p>
        </p:txBody>
      </p:sp>
      <p:pic>
        <p:nvPicPr>
          <p:cNvPr id="6" name="图形 5" descr="3d Glasses with solid fill">
            <a:extLst>
              <a:ext uri="{FF2B5EF4-FFF2-40B4-BE49-F238E27FC236}">
                <a16:creationId xmlns:a16="http://schemas.microsoft.com/office/drawing/2014/main" id="{6292C6A6-18BC-DCB1-A321-B4BEF24030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38018">
            <a:off x="42209573" y="-295205"/>
            <a:ext cx="2986905" cy="2986905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039082B4-9131-0BC9-0F95-AB644B29D9AC}"/>
              </a:ext>
            </a:extLst>
          </p:cNvPr>
          <p:cNvGrpSpPr/>
          <p:nvPr/>
        </p:nvGrpSpPr>
        <p:grpSpPr>
          <a:xfrm>
            <a:off x="28251404" y="17052424"/>
            <a:ext cx="19260742" cy="14236035"/>
            <a:chOff x="28112931" y="15590920"/>
            <a:chExt cx="18767557" cy="16010494"/>
          </a:xfrm>
        </p:grpSpPr>
        <p:pic>
          <p:nvPicPr>
            <p:cNvPr id="42" name="图片 41" descr="A picture containing indoor, floor, building, ceiling&#10;&#10;描述已自动生成">
              <a:extLst>
                <a:ext uri="{FF2B5EF4-FFF2-40B4-BE49-F238E27FC236}">
                  <a16:creationId xmlns:a16="http://schemas.microsoft.com/office/drawing/2014/main" id="{EE1895DB-5A0D-2275-7C87-2E5762F56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12934" y="15590920"/>
              <a:ext cx="5822663" cy="5197124"/>
            </a:xfrm>
            <a:prstGeom prst="rect">
              <a:avLst/>
            </a:prstGeom>
          </p:spPr>
        </p:pic>
        <p:pic>
          <p:nvPicPr>
            <p:cNvPr id="47" name="图片 46" descr="A picture containing indoor, ceiling&#10;&#10;描述已自动生成">
              <a:extLst>
                <a:ext uri="{FF2B5EF4-FFF2-40B4-BE49-F238E27FC236}">
                  <a16:creationId xmlns:a16="http://schemas.microsoft.com/office/drawing/2014/main" id="{C34ECF60-101B-BC23-B3B1-F5EAAB871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8112931" y="21046316"/>
              <a:ext cx="5822663" cy="5193115"/>
            </a:xfrm>
            <a:prstGeom prst="rect">
              <a:avLst/>
            </a:prstGeom>
          </p:spPr>
        </p:pic>
        <p:pic>
          <p:nvPicPr>
            <p:cNvPr id="51" name="图片 50" descr="A picture containing indoor, ceiling, colonnade&#10;&#10;描述已自动生成">
              <a:extLst>
                <a:ext uri="{FF2B5EF4-FFF2-40B4-BE49-F238E27FC236}">
                  <a16:creationId xmlns:a16="http://schemas.microsoft.com/office/drawing/2014/main" id="{6C202A5E-F90D-74F3-EDFE-74611629E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8112931" y="26464257"/>
              <a:ext cx="5822665" cy="5137157"/>
            </a:xfrm>
            <a:prstGeom prst="rect">
              <a:avLst/>
            </a:prstGeom>
          </p:spPr>
        </p:pic>
        <p:pic>
          <p:nvPicPr>
            <p:cNvPr id="15" name="图片 14" descr="A picture containing decorated, altar&#10;&#10;描述已自动生成">
              <a:extLst>
                <a:ext uri="{FF2B5EF4-FFF2-40B4-BE49-F238E27FC236}">
                  <a16:creationId xmlns:a16="http://schemas.microsoft.com/office/drawing/2014/main" id="{B1A1244C-D27E-6871-DD78-423F16C51F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774680" y="21038457"/>
              <a:ext cx="6105807" cy="5200974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7AB4A4A5-3050-A26B-8EE8-83BC57C750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0774680" y="26472463"/>
              <a:ext cx="6105808" cy="5126249"/>
            </a:xfrm>
            <a:prstGeom prst="rect">
              <a:avLst/>
            </a:prstGeom>
          </p:spPr>
        </p:pic>
      </p:grpSp>
      <p:sp>
        <p:nvSpPr>
          <p:cNvPr id="32" name="圆角矩形 18">
            <a:extLst>
              <a:ext uri="{FF2B5EF4-FFF2-40B4-BE49-F238E27FC236}">
                <a16:creationId xmlns:a16="http://schemas.microsoft.com/office/drawing/2014/main" id="{3ADF62CE-9886-5F33-A16F-2FA74861C5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35834" y="3976934"/>
            <a:ext cx="15017652" cy="5192106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>
            <a:noFill/>
          </a:ln>
          <a:effectLst/>
        </p:spPr>
        <p:txBody>
          <a:bodyPr/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sz="4400" b="1" i="1" dirty="0">
                <a:ea typeface="宋体" panose="02010600030101010101" pitchFamily="2" charset="-122"/>
              </a:rPr>
              <a:t>Herausforderungen</a:t>
            </a: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zh-CN" sz="3700" dirty="0">
                <a:ea typeface="宋体" panose="02010600030101010101" pitchFamily="2" charset="-122"/>
              </a:rPr>
              <a:t>1. </a:t>
            </a:r>
            <a:r>
              <a:rPr lang="en-GB" altLang="zh-CN" sz="3700" dirty="0" err="1">
                <a:ea typeface="宋体" panose="02010600030101010101" pitchFamily="2" charset="-122"/>
              </a:rPr>
              <a:t>Integrieren</a:t>
            </a:r>
            <a:r>
              <a:rPr lang="en-GB" altLang="zh-CN" sz="3700" dirty="0">
                <a:ea typeface="宋体" panose="02010600030101010101" pitchFamily="2" charset="-122"/>
              </a:rPr>
              <a:t> der </a:t>
            </a:r>
            <a:r>
              <a:rPr lang="en-GB" altLang="zh-CN" sz="3700" dirty="0" err="1">
                <a:ea typeface="宋体" panose="02010600030101010101" pitchFamily="2" charset="-122"/>
              </a:rPr>
              <a:t>Vorwand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mit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Rückwand</a:t>
            </a:r>
            <a:r>
              <a:rPr lang="en-GB" altLang="zh-CN" sz="3700" dirty="0">
                <a:ea typeface="宋体" panose="02010600030101010101" pitchFamily="2" charset="-122"/>
              </a:rPr>
              <a:t>: </a:t>
            </a:r>
            <a:r>
              <a:rPr lang="en-GB" altLang="zh-CN" sz="3700" dirty="0" err="1">
                <a:ea typeface="宋体" panose="02010600030101010101" pitchFamily="2" charset="-122"/>
              </a:rPr>
              <a:t>Algorithmus</a:t>
            </a:r>
            <a:endParaRPr lang="en-GB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zh-CN" sz="3700" dirty="0">
                <a:ea typeface="宋体" panose="02010600030101010101" pitchFamily="2" charset="-122"/>
              </a:rPr>
              <a:t>2. </a:t>
            </a:r>
            <a:r>
              <a:rPr lang="en-GB" altLang="zh-CN" sz="3700" dirty="0" err="1">
                <a:ea typeface="宋体" panose="02010600030101010101" pitchFamily="2" charset="-122"/>
              </a:rPr>
              <a:t>Mehrere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Fluchpunkte</a:t>
            </a:r>
            <a:r>
              <a:rPr lang="en-GB" altLang="zh-CN" sz="3700" dirty="0">
                <a:ea typeface="宋体" panose="02010600030101010101" pitchFamily="2" charset="-122"/>
              </a:rPr>
              <a:t>: </a:t>
            </a:r>
            <a:r>
              <a:rPr lang="en-GB" altLang="zh-CN" sz="3700" dirty="0" err="1">
                <a:ea typeface="宋体" panose="02010600030101010101" pitchFamily="2" charset="-122"/>
              </a:rPr>
              <a:t>Änderung</a:t>
            </a:r>
            <a:r>
              <a:rPr lang="en-GB" altLang="zh-CN" sz="3700" dirty="0">
                <a:ea typeface="宋体" panose="02010600030101010101" pitchFamily="2" charset="-122"/>
              </a:rPr>
              <a:t> der </a:t>
            </a:r>
            <a:r>
              <a:rPr lang="en-GB" altLang="zh-CN" sz="3700" dirty="0" err="1">
                <a:ea typeface="宋体" panose="02010600030101010101" pitchFamily="2" charset="-122"/>
              </a:rPr>
              <a:t>Pespektive</a:t>
            </a:r>
            <a:endParaRPr lang="en-GB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zh-CN" sz="3700" dirty="0">
                <a:ea typeface="宋体" panose="02010600030101010101" pitchFamily="2" charset="-122"/>
              </a:rPr>
              <a:t>3. </a:t>
            </a:r>
            <a:r>
              <a:rPr lang="en-GB" altLang="zh-CN" sz="3700" dirty="0" err="1">
                <a:ea typeface="宋体" panose="02010600030101010101" pitchFamily="2" charset="-122"/>
              </a:rPr>
              <a:t>Kleine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Rückwand</a:t>
            </a:r>
            <a:r>
              <a:rPr lang="en-GB" altLang="zh-CN" sz="3700" dirty="0">
                <a:ea typeface="宋体" panose="02010600030101010101" pitchFamily="2" charset="-122"/>
              </a:rPr>
              <a:t>: </a:t>
            </a:r>
            <a:r>
              <a:rPr lang="en-GB" altLang="zh-CN" sz="3700" dirty="0" err="1">
                <a:ea typeface="宋体" panose="02010600030101010101" pitchFamily="2" charset="-122"/>
              </a:rPr>
              <a:t>Vergrößern</a:t>
            </a:r>
            <a:r>
              <a:rPr lang="en-GB" altLang="zh-CN" sz="3700" dirty="0">
                <a:ea typeface="宋体" panose="02010600030101010101" pitchFamily="2" charset="-122"/>
              </a:rPr>
              <a:t> der </a:t>
            </a:r>
            <a:r>
              <a:rPr lang="en-GB" altLang="zh-CN" sz="3700" dirty="0" err="1">
                <a:ea typeface="宋体" panose="02010600030101010101" pitchFamily="2" charset="-122"/>
              </a:rPr>
              <a:t>Auswahlgröße</a:t>
            </a:r>
            <a:r>
              <a:rPr lang="en-GB" altLang="zh-CN" sz="3700" dirty="0">
                <a:ea typeface="宋体" panose="02010600030101010101" pitchFamily="2" charset="-122"/>
              </a:rPr>
              <a:t> von </a:t>
            </a:r>
            <a:r>
              <a:rPr lang="en-GB" altLang="zh-CN" sz="3700" dirty="0" err="1">
                <a:ea typeface="宋体" panose="02010600030101010101" pitchFamily="2" charset="-122"/>
              </a:rPr>
              <a:t>Rückwand</a:t>
            </a:r>
            <a:endParaRPr lang="en-GB" altLang="zh-CN" sz="3700" dirty="0">
              <a:ea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zh-CN" sz="3700" dirty="0">
                <a:ea typeface="宋体" panose="02010600030101010101" pitchFamily="2" charset="-122"/>
              </a:rPr>
              <a:t>4. </a:t>
            </a:r>
            <a:r>
              <a:rPr lang="en-GB" altLang="zh-CN" sz="3700" dirty="0" err="1">
                <a:ea typeface="宋体" panose="02010600030101010101" pitchFamily="2" charset="-122"/>
              </a:rPr>
              <a:t>Qualität</a:t>
            </a:r>
            <a:r>
              <a:rPr lang="en-GB" altLang="zh-CN" sz="3700" dirty="0">
                <a:ea typeface="宋体" panose="02010600030101010101" pitchFamily="2" charset="-122"/>
              </a:rPr>
              <a:t>: </a:t>
            </a:r>
            <a:r>
              <a:rPr lang="en-GB" altLang="zh-CN" sz="3700" dirty="0" err="1">
                <a:ea typeface="宋体" panose="02010600030101010101" pitchFamily="2" charset="-122"/>
              </a:rPr>
              <a:t>Durchführzeit</a:t>
            </a:r>
            <a:r>
              <a:rPr lang="en-GB" altLang="zh-CN" sz="3700" dirty="0">
                <a:ea typeface="宋体" panose="02010600030101010101" pitchFamily="2" charset="-122"/>
              </a:rPr>
              <a:t> </a:t>
            </a:r>
            <a:r>
              <a:rPr lang="en-GB" altLang="zh-CN" sz="3700" dirty="0" err="1">
                <a:ea typeface="宋体" panose="02010600030101010101" pitchFamily="2" charset="-122"/>
              </a:rPr>
              <a:t>minimieren</a:t>
            </a:r>
            <a:endParaRPr lang="en-GB" altLang="zh-CN" sz="3700" dirty="0">
              <a:ea typeface="宋体" panose="02010600030101010101" pitchFamily="2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FEC78A99-9208-BC77-B5D5-EB1F9B077687}"/>
              </a:ext>
            </a:extLst>
          </p:cNvPr>
          <p:cNvSpPr txBox="1"/>
          <p:nvPr/>
        </p:nvSpPr>
        <p:spPr>
          <a:xfrm>
            <a:off x="28680613" y="11075911"/>
            <a:ext cx="4526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4000" b="1" i="1" dirty="0">
                <a:ea typeface="宋体" panose="02010600030101010101" pitchFamily="2" charset="-122"/>
              </a:rPr>
              <a:t>1 F</a:t>
            </a:r>
            <a:r>
              <a:rPr lang="en-US" altLang="zh-CN" sz="4000" b="1" i="1" dirty="0" err="1">
                <a:ea typeface="宋体" panose="02010600030101010101" pitchFamily="2" charset="-122"/>
              </a:rPr>
              <a:t>luchtpunkt</a:t>
            </a:r>
            <a:endParaRPr lang="zh-CN" altLang="en-US" dirty="0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B1BF887-59EF-3323-6C4F-5C53E5B0C678}"/>
              </a:ext>
            </a:extLst>
          </p:cNvPr>
          <p:cNvSpPr txBox="1"/>
          <p:nvPr/>
        </p:nvSpPr>
        <p:spPr>
          <a:xfrm>
            <a:off x="42436591" y="11033215"/>
            <a:ext cx="45263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4000" b="1" i="1" dirty="0">
                <a:ea typeface="宋体" panose="02010600030101010101" pitchFamily="2" charset="-122"/>
              </a:rPr>
              <a:t>2 F</a:t>
            </a:r>
            <a:r>
              <a:rPr lang="en-US" altLang="zh-CN" sz="4000" b="1" i="1" dirty="0" err="1">
                <a:ea typeface="宋体" panose="02010600030101010101" pitchFamily="2" charset="-122"/>
              </a:rPr>
              <a:t>luchtpunkte</a:t>
            </a:r>
            <a:r>
              <a:rPr lang="en-US" altLang="zh-CN" sz="4000" b="1" i="1" dirty="0">
                <a:ea typeface="宋体" panose="0201060003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14396" name="图片 14395" descr="图片包含 日历&#10;&#10;描述已自动生成">
            <a:extLst>
              <a:ext uri="{FF2B5EF4-FFF2-40B4-BE49-F238E27FC236}">
                <a16:creationId xmlns:a16="http://schemas.microsoft.com/office/drawing/2014/main" id="{DD4451E9-26A2-9293-B267-DBFC7AFA4E7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9747" t="4992" r="10185" b="12699"/>
          <a:stretch/>
        </p:blipFill>
        <p:spPr>
          <a:xfrm>
            <a:off x="1953101" y="24779139"/>
            <a:ext cx="3797598" cy="2749364"/>
          </a:xfrm>
          <a:prstGeom prst="rect">
            <a:avLst/>
          </a:prstGeom>
        </p:spPr>
      </p:pic>
      <p:pic>
        <p:nvPicPr>
          <p:cNvPr id="65" name="图片 64" descr="笼子里的卡通人物&#10;&#10;中度可信度描述已自动生成">
            <a:extLst>
              <a:ext uri="{FF2B5EF4-FFF2-40B4-BE49-F238E27FC236}">
                <a16:creationId xmlns:a16="http://schemas.microsoft.com/office/drawing/2014/main" id="{560F2E0D-7C69-CD25-888D-4BB46C6644EA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372" t="5676" r="10171" b="14444"/>
          <a:stretch/>
        </p:blipFill>
        <p:spPr>
          <a:xfrm>
            <a:off x="8785214" y="24961264"/>
            <a:ext cx="3876631" cy="2751453"/>
          </a:xfrm>
          <a:prstGeom prst="rect">
            <a:avLst/>
          </a:prstGeom>
        </p:spPr>
      </p:pic>
      <p:pic>
        <p:nvPicPr>
          <p:cNvPr id="67" name="图片 66" descr="墙上挂着一幅画&#10;&#10;中度可信度描述已自动生成">
            <a:extLst>
              <a:ext uri="{FF2B5EF4-FFF2-40B4-BE49-F238E27FC236}">
                <a16:creationId xmlns:a16="http://schemas.microsoft.com/office/drawing/2014/main" id="{EF586261-CF82-3C37-6462-D68489B5B9E2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9957" t="6927" r="10322" b="16126"/>
          <a:stretch/>
        </p:blipFill>
        <p:spPr>
          <a:xfrm>
            <a:off x="15481621" y="24958548"/>
            <a:ext cx="3876631" cy="2754169"/>
          </a:xfrm>
          <a:prstGeom prst="rect">
            <a:avLst/>
          </a:prstGeom>
        </p:spPr>
      </p:pic>
      <p:sp>
        <p:nvSpPr>
          <p:cNvPr id="148" name="文本框 55">
            <a:extLst>
              <a:ext uri="{FF2B5EF4-FFF2-40B4-BE49-F238E27FC236}">
                <a16:creationId xmlns:a16="http://schemas.microsoft.com/office/drawing/2014/main" id="{962D573A-4699-B734-4E3F-B1876A1212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38064" y="19423341"/>
            <a:ext cx="93013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P9</a:t>
            </a:r>
            <a:endParaRPr lang="de-DE" altLang="zh-CN" sz="3600" b="1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FD7F0083-D544-452C-8B71-70B76FACFC47}"/>
              </a:ext>
            </a:extLst>
          </p:cNvPr>
          <p:cNvSpPr/>
          <p:nvPr/>
        </p:nvSpPr>
        <p:spPr bwMode="auto">
          <a:xfrm>
            <a:off x="13110148" y="25894727"/>
            <a:ext cx="2145232" cy="279983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7" name="箭头: 右 136">
            <a:extLst>
              <a:ext uri="{FF2B5EF4-FFF2-40B4-BE49-F238E27FC236}">
                <a16:creationId xmlns:a16="http://schemas.microsoft.com/office/drawing/2014/main" id="{7E94CBF3-D322-DF00-18DA-AE8B55AA4DB9}"/>
              </a:ext>
            </a:extLst>
          </p:cNvPr>
          <p:cNvSpPr/>
          <p:nvPr/>
        </p:nvSpPr>
        <p:spPr bwMode="auto">
          <a:xfrm>
            <a:off x="6334983" y="25951457"/>
            <a:ext cx="2145232" cy="2677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1" i="0" u="none" strike="noStrike" normalizeH="0" baseline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8" name="Text Box 10">
            <a:extLst>
              <a:ext uri="{FF2B5EF4-FFF2-40B4-BE49-F238E27FC236}">
                <a16:creationId xmlns:a16="http://schemas.microsoft.com/office/drawing/2014/main" id="{D1A32299-97E3-EF7A-958E-CC23FE815A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1899" y="17119668"/>
            <a:ext cx="1007483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i="1" dirty="0">
                <a:ea typeface="宋体" panose="02010600030101010101" pitchFamily="2" charset="-122"/>
              </a:rPr>
              <a:t>Fig 1-1: </a:t>
            </a:r>
            <a:r>
              <a:rPr lang="en-US" altLang="zh-CN" sz="2400" i="1" dirty="0" err="1">
                <a:ea typeface="宋体" panose="02010600030101010101" pitchFamily="2" charset="-122"/>
              </a:rPr>
              <a:t>Vorwand</a:t>
            </a:r>
            <a:r>
              <a:rPr lang="en-US" altLang="zh-CN" sz="2400" i="1" dirty="0">
                <a:ea typeface="宋体" panose="02010600030101010101" pitchFamily="2" charset="-122"/>
              </a:rPr>
              <a:t> </a:t>
            </a:r>
            <a:r>
              <a:rPr lang="en-US" altLang="zh-CN" sz="2400" i="1" dirty="0" err="1">
                <a:ea typeface="宋体" panose="02010600030101010101" pitchFamily="2" charset="-122"/>
              </a:rPr>
              <a:t>bearbeiten</a:t>
            </a:r>
            <a:endParaRPr lang="en-AU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9" name="Text Box 10">
            <a:extLst>
              <a:ext uri="{FF2B5EF4-FFF2-40B4-BE49-F238E27FC236}">
                <a16:creationId xmlns:a16="http://schemas.microsoft.com/office/drawing/2014/main" id="{DED3FF2C-5EBD-01FA-26F3-763F8A3668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41527" y="17118414"/>
            <a:ext cx="6097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i="1" dirty="0">
                <a:ea typeface="宋体" panose="02010600030101010101" pitchFamily="2" charset="-122"/>
              </a:rPr>
              <a:t>Fig 1-2: 2 </a:t>
            </a:r>
            <a:r>
              <a:rPr lang="en-US" altLang="zh-CN" sz="2400" i="1" dirty="0" err="1">
                <a:ea typeface="宋体" panose="02010600030101010101" pitchFamily="2" charset="-122"/>
              </a:rPr>
              <a:t>Fluchtpunkt</a:t>
            </a:r>
            <a:endParaRPr lang="en-AU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97" name="文本框 196">
            <a:extLst>
              <a:ext uri="{FF2B5EF4-FFF2-40B4-BE49-F238E27FC236}">
                <a16:creationId xmlns:a16="http://schemas.microsoft.com/office/drawing/2014/main" id="{3BAED9FC-2811-84E5-F245-A2CA1FC68238}"/>
              </a:ext>
            </a:extLst>
          </p:cNvPr>
          <p:cNvSpPr txBox="1"/>
          <p:nvPr/>
        </p:nvSpPr>
        <p:spPr>
          <a:xfrm>
            <a:off x="16174381" y="17756534"/>
            <a:ext cx="407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sz="2800"/>
          </a:p>
        </p:txBody>
      </p:sp>
      <p:pic>
        <p:nvPicPr>
          <p:cNvPr id="7" name="图片 6" descr="狗躺在地上&#10;&#10;描述已自动生成">
            <a:extLst>
              <a:ext uri="{FF2B5EF4-FFF2-40B4-BE49-F238E27FC236}">
                <a16:creationId xmlns:a16="http://schemas.microsoft.com/office/drawing/2014/main" id="{429BE071-9C68-AEEC-61CE-525E9C377E88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8590" r="3692" b="9535"/>
          <a:stretch/>
        </p:blipFill>
        <p:spPr>
          <a:xfrm>
            <a:off x="1918550" y="14057403"/>
            <a:ext cx="4778129" cy="3052191"/>
          </a:xfrm>
          <a:prstGeom prst="rect">
            <a:avLst/>
          </a:prstGeom>
        </p:spPr>
      </p:pic>
      <p:pic>
        <p:nvPicPr>
          <p:cNvPr id="16" name="图片 15" descr="图片包含 游戏机&#10;&#10;描述已自动生成">
            <a:extLst>
              <a:ext uri="{FF2B5EF4-FFF2-40B4-BE49-F238E27FC236}">
                <a16:creationId xmlns:a16="http://schemas.microsoft.com/office/drawing/2014/main" id="{F45F93A5-7996-1FB1-976E-68351B2315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316079" y="14057403"/>
            <a:ext cx="5060714" cy="3149692"/>
          </a:xfrm>
          <a:prstGeom prst="rect">
            <a:avLst/>
          </a:prstGeom>
        </p:spPr>
      </p:pic>
      <p:pic>
        <p:nvPicPr>
          <p:cNvPr id="19" name="图片 18" descr="图表, 折线图&#10;&#10;描述已自动生成">
            <a:extLst>
              <a:ext uri="{FF2B5EF4-FFF2-40B4-BE49-F238E27FC236}">
                <a16:creationId xmlns:a16="http://schemas.microsoft.com/office/drawing/2014/main" id="{29D4173D-02D7-F6EE-1FDC-9FD199F20AB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2894" t="5938" b="5689"/>
          <a:stretch/>
        </p:blipFill>
        <p:spPr>
          <a:xfrm>
            <a:off x="12873359" y="13278994"/>
            <a:ext cx="6200527" cy="3899767"/>
          </a:xfrm>
          <a:prstGeom prst="rect">
            <a:avLst/>
          </a:prstGeom>
        </p:spPr>
      </p:pic>
      <p:pic>
        <p:nvPicPr>
          <p:cNvPr id="23" name="图片 22" descr="城市街道与高楼大厦&#10;&#10;中度可信度描述已自动生成">
            <a:extLst>
              <a:ext uri="{FF2B5EF4-FFF2-40B4-BE49-F238E27FC236}">
                <a16:creationId xmlns:a16="http://schemas.microsoft.com/office/drawing/2014/main" id="{6952B5F9-EBD5-590E-2B04-812357C39D2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10648" t="5978" r="10098" b="12959"/>
          <a:stretch/>
        </p:blipFill>
        <p:spPr>
          <a:xfrm>
            <a:off x="34485487" y="11959822"/>
            <a:ext cx="6484306" cy="4853230"/>
          </a:xfrm>
          <a:prstGeom prst="rect">
            <a:avLst/>
          </a:prstGeom>
        </p:spPr>
      </p:pic>
      <p:pic>
        <p:nvPicPr>
          <p:cNvPr id="25" name="图片 24" descr="建筑的摆设布局&#10;&#10;描述已自动生成">
            <a:extLst>
              <a:ext uri="{FF2B5EF4-FFF2-40B4-BE49-F238E27FC236}">
                <a16:creationId xmlns:a16="http://schemas.microsoft.com/office/drawing/2014/main" id="{440D2757-3F03-AEC3-CB4B-E4E779CD0351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10647" t="5978" r="11456" b="12959"/>
          <a:stretch/>
        </p:blipFill>
        <p:spPr>
          <a:xfrm>
            <a:off x="34485487" y="17047277"/>
            <a:ext cx="6484306" cy="4621123"/>
          </a:xfrm>
          <a:prstGeom prst="rect">
            <a:avLst/>
          </a:prstGeom>
        </p:spPr>
      </p:pic>
      <p:pic>
        <p:nvPicPr>
          <p:cNvPr id="28" name="图片 27" descr="有钟表的建筑&#10;&#10;描述已自动生成">
            <a:extLst>
              <a:ext uri="{FF2B5EF4-FFF2-40B4-BE49-F238E27FC236}">
                <a16:creationId xmlns:a16="http://schemas.microsoft.com/office/drawing/2014/main" id="{C87B0EAF-B6AB-ADBB-54E6-A6516960A588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10648" t="5978" r="10098" b="12959"/>
          <a:stretch/>
        </p:blipFill>
        <p:spPr>
          <a:xfrm>
            <a:off x="34485488" y="21876805"/>
            <a:ext cx="6484306" cy="4643946"/>
          </a:xfrm>
          <a:prstGeom prst="rect">
            <a:avLst/>
          </a:prstGeom>
        </p:spPr>
      </p:pic>
      <p:pic>
        <p:nvPicPr>
          <p:cNvPr id="33" name="图片 32" descr="建筑的摆设布局&#10;&#10;描述已自动生成">
            <a:extLst>
              <a:ext uri="{FF2B5EF4-FFF2-40B4-BE49-F238E27FC236}">
                <a16:creationId xmlns:a16="http://schemas.microsoft.com/office/drawing/2014/main" id="{84A09D6C-1012-6923-37D1-35D02FDDC4C6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10063" t="4624" r="12159" b="12087"/>
          <a:stretch/>
        </p:blipFill>
        <p:spPr>
          <a:xfrm>
            <a:off x="34485487" y="26727956"/>
            <a:ext cx="6484306" cy="4558101"/>
          </a:xfrm>
          <a:prstGeom prst="rect">
            <a:avLst/>
          </a:prstGeom>
        </p:spPr>
      </p:pic>
      <p:pic>
        <p:nvPicPr>
          <p:cNvPr id="36" name="图片 35" descr="建筑的摆设布局&#10;&#10;中度可信度描述已自动生成">
            <a:extLst>
              <a:ext uri="{FF2B5EF4-FFF2-40B4-BE49-F238E27FC236}">
                <a16:creationId xmlns:a16="http://schemas.microsoft.com/office/drawing/2014/main" id="{50BDD6C1-12B6-2B67-85D3-C0338EFCDE2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8299" t="4408" r="8768" b="13861"/>
          <a:stretch/>
        </p:blipFill>
        <p:spPr>
          <a:xfrm>
            <a:off x="20779160" y="11959822"/>
            <a:ext cx="7225326" cy="4853230"/>
          </a:xfrm>
          <a:prstGeom prst="rect">
            <a:avLst/>
          </a:prstGeom>
        </p:spPr>
      </p:pic>
      <p:pic>
        <p:nvPicPr>
          <p:cNvPr id="38" name="图片 37" descr="有壁炉的房间&#10;&#10;低可信度描述已自动生成">
            <a:extLst>
              <a:ext uri="{FF2B5EF4-FFF2-40B4-BE49-F238E27FC236}">
                <a16:creationId xmlns:a16="http://schemas.microsoft.com/office/drawing/2014/main" id="{273B16EC-C4A4-79D3-0B10-C4F6CD7A55D3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l="8629" t="4217" r="8437" b="11242"/>
          <a:stretch/>
        </p:blipFill>
        <p:spPr>
          <a:xfrm>
            <a:off x="20779160" y="17065549"/>
            <a:ext cx="7225326" cy="4615671"/>
          </a:xfrm>
          <a:prstGeom prst="rect">
            <a:avLst/>
          </a:prstGeom>
        </p:spPr>
      </p:pic>
      <p:pic>
        <p:nvPicPr>
          <p:cNvPr id="40" name="图片 39" descr="图片包含 室内, 建筑, 活, 壁炉&#10;&#10;描述已自动生成">
            <a:extLst>
              <a:ext uri="{FF2B5EF4-FFF2-40B4-BE49-F238E27FC236}">
                <a16:creationId xmlns:a16="http://schemas.microsoft.com/office/drawing/2014/main" id="{E67EF3B1-5114-2A68-2AC0-D6CEC3BD7EC4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l="8299" t="4217" r="8773" b="11242"/>
          <a:stretch/>
        </p:blipFill>
        <p:spPr>
          <a:xfrm>
            <a:off x="20779159" y="21903194"/>
            <a:ext cx="7225326" cy="4615671"/>
          </a:xfrm>
          <a:prstGeom prst="rect">
            <a:avLst/>
          </a:prstGeom>
        </p:spPr>
      </p:pic>
      <p:pic>
        <p:nvPicPr>
          <p:cNvPr id="44" name="图片 43" descr="房间里的壁炉&#10;&#10;低可信度描述已自动生成">
            <a:extLst>
              <a:ext uri="{FF2B5EF4-FFF2-40B4-BE49-F238E27FC236}">
                <a16:creationId xmlns:a16="http://schemas.microsoft.com/office/drawing/2014/main" id="{7F516EF1-54E1-D07B-987C-12F11285CD3F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629" t="4217" r="8437" b="8447"/>
          <a:stretch/>
        </p:blipFill>
        <p:spPr>
          <a:xfrm>
            <a:off x="20779159" y="26720660"/>
            <a:ext cx="7225326" cy="4615672"/>
          </a:xfrm>
          <a:prstGeom prst="rect">
            <a:avLst/>
          </a:prstGeom>
        </p:spPr>
      </p:pic>
      <p:pic>
        <p:nvPicPr>
          <p:cNvPr id="48" name="图片 47" descr="图片包含 建筑, 桌子, 照片, 大&#10;&#10;描述已自动生成">
            <a:extLst>
              <a:ext uri="{FF2B5EF4-FFF2-40B4-BE49-F238E27FC236}">
                <a16:creationId xmlns:a16="http://schemas.microsoft.com/office/drawing/2014/main" id="{7BCDA472-81B8-CA6C-CBDA-D66A1E1EFADE}"/>
              </a:ext>
            </a:extLst>
          </p:cNvPr>
          <p:cNvPicPr>
            <a:picLocks noChangeAspect="1"/>
          </p:cNvPicPr>
          <p:nvPr/>
        </p:nvPicPr>
        <p:blipFill rotWithShape="1">
          <a:blip r:embed="rId27"/>
          <a:srcRect l="10394" t="9580" r="11063" b="12530"/>
          <a:stretch/>
        </p:blipFill>
        <p:spPr>
          <a:xfrm>
            <a:off x="28257149" y="11959821"/>
            <a:ext cx="5975673" cy="4908697"/>
          </a:xfrm>
          <a:prstGeom prst="rect">
            <a:avLst/>
          </a:prstGeom>
        </p:spPr>
      </p:pic>
      <p:pic>
        <p:nvPicPr>
          <p:cNvPr id="14367" name="图片 14366" descr="图片包含 不同, 照片, 桌子, 项目&#10;&#10;描述已自动生成">
            <a:extLst>
              <a:ext uri="{FF2B5EF4-FFF2-40B4-BE49-F238E27FC236}">
                <a16:creationId xmlns:a16="http://schemas.microsoft.com/office/drawing/2014/main" id="{6F47C4F8-34BF-2A82-4F5D-B2BB3FDE0514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9680" t="4702" r="10353" b="14251"/>
          <a:stretch/>
        </p:blipFill>
        <p:spPr>
          <a:xfrm>
            <a:off x="41222457" y="11971821"/>
            <a:ext cx="6289689" cy="4896697"/>
          </a:xfrm>
          <a:prstGeom prst="rect">
            <a:avLst/>
          </a:prstGeom>
        </p:spPr>
      </p:pic>
      <p:pic>
        <p:nvPicPr>
          <p:cNvPr id="14369" name="图片 14368" descr="商店外的墙上挂着许多画&#10;&#10;低可信度描述已自动生成">
            <a:extLst>
              <a:ext uri="{FF2B5EF4-FFF2-40B4-BE49-F238E27FC236}">
                <a16:creationId xmlns:a16="http://schemas.microsoft.com/office/drawing/2014/main" id="{AE4B5AFB-D6DF-A538-3B43-DFE3A19A466C}"/>
              </a:ext>
            </a:extLst>
          </p:cNvPr>
          <p:cNvPicPr>
            <a:picLocks noChangeAspect="1"/>
          </p:cNvPicPr>
          <p:nvPr/>
        </p:nvPicPr>
        <p:blipFill rotWithShape="1">
          <a:blip r:embed="rId29"/>
          <a:srcRect l="10341" t="4217" r="10712" b="11242"/>
          <a:stretch/>
        </p:blipFill>
        <p:spPr>
          <a:xfrm>
            <a:off x="41245884" y="17065549"/>
            <a:ext cx="6266259" cy="461567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697F5DD-2B2F-3229-6C4A-8F9F1080DCC7}"/>
              </a:ext>
            </a:extLst>
          </p:cNvPr>
          <p:cNvGrpSpPr/>
          <p:nvPr/>
        </p:nvGrpSpPr>
        <p:grpSpPr>
          <a:xfrm>
            <a:off x="20549088" y="11698530"/>
            <a:ext cx="27194051" cy="19842046"/>
            <a:chOff x="20549088" y="11959788"/>
            <a:chExt cx="27194051" cy="1984204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5D1EFAF7-4845-65B2-0B5D-91876CD8D8A6}"/>
                </a:ext>
              </a:extLst>
            </p:cNvPr>
            <p:cNvSpPr/>
            <p:nvPr/>
          </p:nvSpPr>
          <p:spPr bwMode="auto">
            <a:xfrm>
              <a:off x="20549088" y="11959788"/>
              <a:ext cx="20501995" cy="19822032"/>
            </a:xfrm>
            <a:prstGeom prst="rect">
              <a:avLst/>
            </a:prstGeom>
            <a:noFill/>
            <a:ln w="762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3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4FC72EE-2C03-49DF-117B-46F8D66A4AA8}"/>
                </a:ext>
              </a:extLst>
            </p:cNvPr>
            <p:cNvSpPr/>
            <p:nvPr/>
          </p:nvSpPr>
          <p:spPr bwMode="auto">
            <a:xfrm>
              <a:off x="41083139" y="11979802"/>
              <a:ext cx="6660000" cy="19822032"/>
            </a:xfrm>
            <a:prstGeom prst="rect">
              <a:avLst/>
            </a:prstGeom>
            <a:noFill/>
            <a:ln w="76200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3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87" name="文本框 14386">
                <a:extLst>
                  <a:ext uri="{FF2B5EF4-FFF2-40B4-BE49-F238E27FC236}">
                    <a16:creationId xmlns:a16="http://schemas.microsoft.com/office/drawing/2014/main" id="{8602A8E3-11AD-3888-CCD9-BB32A7385FA2}"/>
                  </a:ext>
                </a:extLst>
              </p:cNvPr>
              <p:cNvSpPr txBox="1"/>
              <p:nvPr/>
            </p:nvSpPr>
            <p:spPr>
              <a:xfrm>
                <a:off x="15819028" y="20934628"/>
                <a:ext cx="4073523" cy="983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de-DE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kumimoji="1" lang="de-DE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kumimoji="1" lang="de-DE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de-DE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kumimoji="1" lang="de-DE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de-DE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de-DE" altLang="zh-CN" sz="2800" b="0" i="1" smtClean="0">
                              <a:latin typeface="Cambria Math" panose="02040503050406030204" pitchFamily="18" charset="0"/>
                            </a:rPr>
                            <m:t>𝐴𝐵</m:t>
                          </m:r>
                        </m:num>
                        <m:den>
                          <m:sSup>
                            <m:sSupPr>
                              <m:ctrlP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kumimoji="1" lang="de-DE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de-DE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kumimoji="1" lang="de-DE" altLang="zh-CN" sz="28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1" lang="zh-CN" altLang="en-US" sz="2800" dirty="0"/>
              </a:p>
            </p:txBody>
          </p:sp>
        </mc:Choice>
        <mc:Fallback xmlns="">
          <p:sp>
            <p:nvSpPr>
              <p:cNvPr id="14387" name="文本框 14386">
                <a:extLst>
                  <a:ext uri="{FF2B5EF4-FFF2-40B4-BE49-F238E27FC236}">
                    <a16:creationId xmlns:a16="http://schemas.microsoft.com/office/drawing/2014/main" id="{8602A8E3-11AD-3888-CCD9-BB32A7385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19028" y="20934628"/>
                <a:ext cx="4073523" cy="983795"/>
              </a:xfrm>
              <a:prstGeom prst="rect">
                <a:avLst/>
              </a:prstGeom>
              <a:blipFill>
                <a:blip r:embed="rId30"/>
                <a:stretch>
                  <a:fillRect b="-253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C2338FF9-6034-932A-0681-615561B4ABA8}"/>
              </a:ext>
            </a:extLst>
          </p:cNvPr>
          <p:cNvSpPr txBox="1"/>
          <p:nvPr/>
        </p:nvSpPr>
        <p:spPr>
          <a:xfrm>
            <a:off x="16071732" y="20088970"/>
            <a:ext cx="4073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de-DE" altLang="zh-CN" sz="2800" b="1" dirty="0"/>
              <a:t>Ähnliche Dreiecke: </a:t>
            </a:r>
            <a:endParaRPr kumimoji="1" lang="zh-CN" altLang="en-US" sz="2800" b="1" dirty="0"/>
          </a:p>
        </p:txBody>
      </p:sp>
      <p:pic>
        <p:nvPicPr>
          <p:cNvPr id="2" name="屏幕录制2022-07-15 19.53.14.mov" descr="屏幕录制2022-07-15 19.53.14.mov">
            <a:hlinkClick r:id="" action="ppaction://media"/>
            <a:extLst>
              <a:ext uri="{FF2B5EF4-FFF2-40B4-BE49-F238E27FC236}">
                <a16:creationId xmlns:a16="http://schemas.microsoft.com/office/drawing/2014/main" id="{D54ACEE6-FE6D-4E17-6DCB-3A9B273666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31"/>
          <a:srcRect/>
          <a:stretch/>
        </p:blipFill>
        <p:spPr>
          <a:xfrm>
            <a:off x="37727640" y="3898802"/>
            <a:ext cx="8213972" cy="6613179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324738"/>
          </a:effec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C120450-CA46-C983-4F82-A535282FAB27}"/>
              </a:ext>
            </a:extLst>
          </p:cNvPr>
          <p:cNvSpPr txBox="1"/>
          <p:nvPr/>
        </p:nvSpPr>
        <p:spPr>
          <a:xfrm>
            <a:off x="36053486" y="4043994"/>
            <a:ext cx="960236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de-DE" altLang="zh-CN" sz="4000" b="1" i="1" dirty="0">
                <a:solidFill>
                  <a:srgbClr val="002060"/>
                </a:solidFill>
                <a:ea typeface="宋体" panose="02010600030101010101" pitchFamily="2" charset="-122"/>
              </a:rPr>
              <a:t>3D Darstellung </a:t>
            </a:r>
            <a:endParaRPr lang="en-US" altLang="zh-CN" sz="4000" b="1" i="1" dirty="0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sp>
        <p:nvSpPr>
          <p:cNvPr id="17" name="文本框 47">
            <a:extLst>
              <a:ext uri="{FF2B5EF4-FFF2-40B4-BE49-F238E27FC236}">
                <a16:creationId xmlns:a16="http://schemas.microsoft.com/office/drawing/2014/main" id="{584D1977-4E97-0178-A548-569F94AD6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33556" y="20344433"/>
            <a:ext cx="82538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de-DE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v ’</a:t>
            </a:r>
          </a:p>
        </p:txBody>
      </p:sp>
      <p:pic>
        <p:nvPicPr>
          <p:cNvPr id="24" name="图片 23" descr="图标&#10;&#10;描述已自动生成">
            <a:extLst>
              <a:ext uri="{FF2B5EF4-FFF2-40B4-BE49-F238E27FC236}">
                <a16:creationId xmlns:a16="http://schemas.microsoft.com/office/drawing/2014/main" id="{BB87A41A-9B37-A82A-D308-742FFA359EE1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229711" y="217495"/>
            <a:ext cx="3810000" cy="193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986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3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0">
            <a:extLst>
              <a:ext uri="{FF2B5EF4-FFF2-40B4-BE49-F238E27FC236}">
                <a16:creationId xmlns:a16="http://schemas.microsoft.com/office/drawing/2014/main" id="{6EA187EC-D467-E4B3-3E46-86C804214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90735" y="32159293"/>
            <a:ext cx="15208251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zh-CN" sz="3200" dirty="0">
                <a:ea typeface="宋体" panose="02010600030101010101" pitchFamily="2" charset="-122"/>
              </a:rPr>
              <a:t>Gruppe14: Tour ins Bild | München, 19 </a:t>
            </a:r>
            <a:r>
              <a:rPr lang="en-US" altLang="zh-CN" sz="3200" dirty="0" err="1">
                <a:ea typeface="宋体" panose="02010600030101010101" pitchFamily="2" charset="-122"/>
              </a:rPr>
              <a:t>Juli</a:t>
            </a:r>
            <a:r>
              <a:rPr lang="en-US" altLang="zh-CN" sz="3200" dirty="0">
                <a:ea typeface="宋体" panose="02010600030101010101" pitchFamily="2" charset="-122"/>
              </a:rPr>
              <a:t> 2022      2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6A5789CB-DDAA-353D-5318-8E788AE8B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9377600" cy="3581400"/>
          </a:xfrm>
          <a:gradFill rotWithShape="1">
            <a:gsLst>
              <a:gs pos="0">
                <a:srgbClr val="185E5E"/>
              </a:gs>
              <a:gs pos="50000">
                <a:srgbClr val="33CCCC"/>
              </a:gs>
              <a:gs pos="100000">
                <a:srgbClr val="185E5E"/>
              </a:gs>
            </a:gsLst>
            <a:lin ang="5400000" scaled="1"/>
          </a:gradFill>
        </p:spPr>
        <p:txBody>
          <a:bodyPr/>
          <a:lstStyle/>
          <a:p>
            <a:pPr eaLnBrk="1" hangingPunct="1"/>
            <a:r>
              <a:rPr lang="en-US" altLang="zh-CN" sz="11500" dirty="0">
                <a:solidFill>
                  <a:schemeClr val="bg1"/>
                </a:solidFill>
                <a:ea typeface="宋体" panose="02010600030101010101" pitchFamily="2" charset="-122"/>
              </a:rPr>
              <a:t>Tour ins Bild (G14)</a:t>
            </a:r>
            <a:br>
              <a:rPr lang="en-US" altLang="zh-CN" sz="11500" dirty="0">
                <a:solidFill>
                  <a:schemeClr val="bg1"/>
                </a:solidFill>
                <a:ea typeface="宋体" panose="02010600030101010101" pitchFamily="2" charset="-122"/>
              </a:rPr>
            </a:br>
            <a:endParaRPr lang="en-US" altLang="zh-CN" sz="6000" i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105C9964-ADE0-2521-B41D-981A5353BEC0}"/>
              </a:ext>
            </a:extLst>
          </p:cNvPr>
          <p:cNvGrpSpPr>
            <a:grpSpLocks/>
          </p:cNvGrpSpPr>
          <p:nvPr/>
        </p:nvGrpSpPr>
        <p:grpSpPr bwMode="auto">
          <a:xfrm>
            <a:off x="1088839" y="1999374"/>
            <a:ext cx="49707925" cy="1431925"/>
            <a:chOff x="1009078" y="3847206"/>
            <a:chExt cx="37166263" cy="1430982"/>
          </a:xfrm>
        </p:grpSpPr>
        <p:sp>
          <p:nvSpPr>
            <p:cNvPr id="19" name="Text Box 4">
              <a:extLst>
                <a:ext uri="{FF2B5EF4-FFF2-40B4-BE49-F238E27FC236}">
                  <a16:creationId xmlns:a16="http://schemas.microsoft.com/office/drawing/2014/main" id="{9A1D30FF-CCE4-4B5A-B292-E1DD903D2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078" y="3847206"/>
              <a:ext cx="37166263" cy="1430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60000" tIns="360000" rIns="360000" bIns="360000"/>
            <a:lstStyle>
              <a:lvl1pPr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Shenghan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Gao: Poster       Yunshan Ye: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Algorithmus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   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Xuejiao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Li: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Algorithmus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         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Zhiping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Li: GUI      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Chongyu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Zhang :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Algorithmus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</a:t>
              </a:r>
              <a:endParaRPr lang="en-GB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pic>
          <p:nvPicPr>
            <p:cNvPr id="20" name="图形 8" descr="用户 纯色填充">
              <a:extLst>
                <a:ext uri="{FF2B5EF4-FFF2-40B4-BE49-F238E27FC236}">
                  <a16:creationId xmlns:a16="http://schemas.microsoft.com/office/drawing/2014/main" id="{DE9F6EA2-D33B-F1EB-CE73-5AEC011A9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078" y="4190057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图形 53" descr="用户 纯色填充">
              <a:extLst>
                <a:ext uri="{FF2B5EF4-FFF2-40B4-BE49-F238E27FC236}">
                  <a16:creationId xmlns:a16="http://schemas.microsoft.com/office/drawing/2014/main" id="{4FC46979-F43F-61BD-569B-D7F4AC63B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614" y="4091988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形 54" descr="用户 纯色填充">
              <a:extLst>
                <a:ext uri="{FF2B5EF4-FFF2-40B4-BE49-F238E27FC236}">
                  <a16:creationId xmlns:a16="http://schemas.microsoft.com/office/drawing/2014/main" id="{AF13127C-4E33-EBFE-0122-CDF893EC3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0566" y="4147860"/>
              <a:ext cx="914393" cy="896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图形 55" descr="用户 纯色填充">
              <a:extLst>
                <a:ext uri="{FF2B5EF4-FFF2-40B4-BE49-F238E27FC236}">
                  <a16:creationId xmlns:a16="http://schemas.microsoft.com/office/drawing/2014/main" id="{B1BA6A20-D231-88CB-E759-A077B6806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3919" y="4088462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图形 56" descr="用户 纯色填充">
              <a:extLst>
                <a:ext uri="{FF2B5EF4-FFF2-40B4-BE49-F238E27FC236}">
                  <a16:creationId xmlns:a16="http://schemas.microsoft.com/office/drawing/2014/main" id="{0EBDC0F7-D2B9-F55D-5ED6-D623EFB2B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7661" y="4129262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图形 32" descr="3d Glasses with solid fill">
            <a:extLst>
              <a:ext uri="{FF2B5EF4-FFF2-40B4-BE49-F238E27FC236}">
                <a16:creationId xmlns:a16="http://schemas.microsoft.com/office/drawing/2014/main" id="{2E95E396-937B-91C0-321B-2112D4F11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338018">
            <a:off x="42209573" y="-295205"/>
            <a:ext cx="2986905" cy="2986905"/>
          </a:xfrm>
          <a:prstGeom prst="rect">
            <a:avLst/>
          </a:prstGeom>
        </p:spPr>
      </p:pic>
      <p:pic>
        <p:nvPicPr>
          <p:cNvPr id="34" name="图片 33" descr="图标&#10;&#10;描述已自动生成">
            <a:extLst>
              <a:ext uri="{FF2B5EF4-FFF2-40B4-BE49-F238E27FC236}">
                <a16:creationId xmlns:a16="http://schemas.microsoft.com/office/drawing/2014/main" id="{C7C7595F-D911-C40E-E0D6-7D22AC2B3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9711" y="217495"/>
            <a:ext cx="3810000" cy="1930400"/>
          </a:xfrm>
          <a:prstGeom prst="rect">
            <a:avLst/>
          </a:prstGeom>
        </p:spPr>
      </p:pic>
      <p:sp>
        <p:nvSpPr>
          <p:cNvPr id="38" name="圆角矩形 37">
            <a:extLst>
              <a:ext uri="{FF2B5EF4-FFF2-40B4-BE49-F238E27FC236}">
                <a16:creationId xmlns:a16="http://schemas.microsoft.com/office/drawing/2014/main" id="{5AC754D3-7EA0-8D77-BF19-35C55C73E0B4}"/>
              </a:ext>
            </a:extLst>
          </p:cNvPr>
          <p:cNvSpPr/>
          <p:nvPr/>
        </p:nvSpPr>
        <p:spPr bwMode="auto">
          <a:xfrm>
            <a:off x="11149854" y="4923704"/>
            <a:ext cx="9771932" cy="4086599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703763" eaLnBrk="1" hangingPunct="1"/>
            <a:r>
              <a:rPr lang="de-DE" altLang="zh-CN" sz="4400" dirty="0"/>
              <a:t>Hochladen eines Bildes &amp; </a:t>
            </a:r>
            <a:r>
              <a:rPr lang="de-DE" sz="4400" dirty="0"/>
              <a:t>Auswählen: </a:t>
            </a:r>
          </a:p>
          <a:p>
            <a:pPr marL="857250" marR="0" indent="-85725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Anzahl </a:t>
            </a:r>
            <a:r>
              <a:rPr lang="de-DE" sz="4400" dirty="0"/>
              <a:t>von </a:t>
            </a:r>
            <a:r>
              <a:rPr kumimoji="0" lang="de-DE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Fluchtpunkt</a:t>
            </a:r>
          </a:p>
          <a:p>
            <a:pPr marL="857250" marR="0" indent="-85725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4400" dirty="0"/>
              <a:t>Objekte in der Vorwand</a:t>
            </a:r>
          </a:p>
          <a:p>
            <a:pPr marL="857250" indent="-857250" defTabSz="4703763" eaLnBrk="1" hangingPunct="1">
              <a:buFont typeface="Arial" panose="020B0604020202020204" pitchFamily="34" charset="0"/>
              <a:buChar char="•"/>
            </a:pPr>
            <a:r>
              <a:rPr lang="de-DE" altLang="zh-CN" sz="4400" dirty="0"/>
              <a:t>Rückwand &amp; Fluchtpunt</a:t>
            </a:r>
          </a:p>
          <a:p>
            <a:pPr marL="857250" marR="0" indent="-85725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B2AA53C4-C433-8F09-DE57-BD791F9D0BB2}"/>
              </a:ext>
            </a:extLst>
          </p:cNvPr>
          <p:cNvSpPr/>
          <p:nvPr/>
        </p:nvSpPr>
        <p:spPr bwMode="auto">
          <a:xfrm>
            <a:off x="25326102" y="4976684"/>
            <a:ext cx="10344366" cy="4086599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703763" eaLnBrk="1" hangingPunct="1"/>
            <a:r>
              <a:rPr lang="de-DE" sz="4400" dirty="0"/>
              <a:t>Funktion </a:t>
            </a:r>
            <a:r>
              <a:rPr lang="de-DE" sz="4400" dirty="0" err="1"/>
              <a:t>GUI_get_image_coordinates</a:t>
            </a:r>
            <a:r>
              <a:rPr lang="de-DE" sz="4400" dirty="0"/>
              <a:t>: </a:t>
            </a:r>
          </a:p>
          <a:p>
            <a:pPr marL="857250" indent="-85725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/>
              <a:t>p: Pixelkoordinaten von 12 Merkmalspunkten im Bild</a:t>
            </a:r>
          </a:p>
          <a:p>
            <a:pPr marL="857250" indent="-85725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/>
              <a:t>Koordinaten des Fluchtpunkts</a:t>
            </a:r>
          </a:p>
          <a:p>
            <a:pPr marL="857250" indent="-857250" defTabSz="4703763" eaLnBrk="1" hangingPunct="1">
              <a:buFont typeface="Arial" panose="020B0604020202020204" pitchFamily="34" charset="0"/>
              <a:buChar char="•"/>
            </a:pPr>
            <a:r>
              <a:rPr lang="de-DE" altLang="zh-CN" sz="4400" dirty="0"/>
              <a:t>Informationen der mittleren Fläche </a:t>
            </a:r>
          </a:p>
          <a:p>
            <a:pPr marL="857250" marR="0" indent="-85725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de-DE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E93F5138-5279-01C2-1481-62BCDD4622F9}"/>
              </a:ext>
            </a:extLst>
          </p:cNvPr>
          <p:cNvSpPr/>
          <p:nvPr/>
        </p:nvSpPr>
        <p:spPr bwMode="auto">
          <a:xfrm>
            <a:off x="25749766" y="11854131"/>
            <a:ext cx="10344366" cy="2453742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703763" eaLnBrk="1" hangingPunct="1"/>
            <a:r>
              <a:rPr lang="de-DE" sz="4400" dirty="0"/>
              <a:t>Funktion </a:t>
            </a:r>
            <a:r>
              <a:rPr lang="de-DE" sz="4400" dirty="0" err="1"/>
              <a:t>get_world_coordinates</a:t>
            </a:r>
            <a:r>
              <a:rPr lang="de-DE" sz="4400" dirty="0"/>
              <a:t>: </a:t>
            </a:r>
          </a:p>
          <a:p>
            <a:pPr marL="857250" indent="-85725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/>
              <a:t>Weltkoordinaten P1 bis P12 </a:t>
            </a:r>
          </a:p>
          <a:p>
            <a:pPr marL="857250" indent="-85725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/>
              <a:t>Die zugehörige Perspektivenmatrix</a:t>
            </a:r>
            <a:endParaRPr kumimoji="0" lang="de-DE" sz="6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08F32497-17B2-07FB-C4B0-C980DA5B519A}"/>
              </a:ext>
            </a:extLst>
          </p:cNvPr>
          <p:cNvSpPr/>
          <p:nvPr/>
        </p:nvSpPr>
        <p:spPr bwMode="auto">
          <a:xfrm>
            <a:off x="7834386" y="10495037"/>
            <a:ext cx="11504184" cy="4578814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703763" eaLnBrk="1" hangingPunct="1"/>
            <a:r>
              <a:rPr lang="de-DE" sz="4400" dirty="0"/>
              <a:t>Interpolation: (Funktionen)</a:t>
            </a:r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 err="1"/>
              <a:t>transfer_into_rectangle_down</a:t>
            </a:r>
            <a:endParaRPr lang="de-DE" sz="4400" dirty="0"/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 err="1"/>
              <a:t>transfer_into_rectangle_up</a:t>
            </a:r>
            <a:endParaRPr lang="de-DE" sz="4400" dirty="0"/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 err="1"/>
              <a:t>transfer_into_rectangle_left</a:t>
            </a:r>
            <a:endParaRPr lang="de-DE" sz="4400" dirty="0"/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 err="1"/>
              <a:t>transfer_into_rectangle_right</a:t>
            </a:r>
            <a:endParaRPr lang="de-DE" sz="4400" dirty="0"/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 err="1"/>
              <a:t>transfer_into_rectangle_middle</a:t>
            </a:r>
            <a:endParaRPr lang="de-DE" sz="4400" dirty="0"/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endParaRPr lang="de-DE" sz="4400" dirty="0"/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endParaRPr lang="de-DE" sz="4400" dirty="0"/>
          </a:p>
          <a:p>
            <a:pPr defTabSz="4703763" eaLnBrk="1" hangingPunct="1"/>
            <a:endParaRPr lang="de-DE" sz="4400" dirty="0"/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CC32E712-189A-70BC-B037-A6440233F4C4}"/>
              </a:ext>
            </a:extLst>
          </p:cNvPr>
          <p:cNvSpPr/>
          <p:nvPr/>
        </p:nvSpPr>
        <p:spPr bwMode="auto">
          <a:xfrm>
            <a:off x="14833305" y="19974288"/>
            <a:ext cx="9689838" cy="3581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703763" eaLnBrk="1" hangingPunct="1"/>
            <a:r>
              <a:rPr lang="de-DE" sz="4400" dirty="0"/>
              <a:t>2D Projektion:  </a:t>
            </a:r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/>
              <a:t>Rekonstruktion</a:t>
            </a:r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/>
              <a:t>Zusammenfassen der Matrizen</a:t>
            </a:r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en-US" altLang="zh-CN" sz="4400" dirty="0" err="1"/>
              <a:t>Einstellung</a:t>
            </a:r>
            <a:r>
              <a:rPr lang="en-US" altLang="zh-CN" sz="4400" dirty="0"/>
              <a:t> der </a:t>
            </a:r>
            <a:r>
              <a:rPr lang="en-US" altLang="zh-CN" sz="4400" dirty="0" err="1"/>
              <a:t>Kameraparameter</a:t>
            </a:r>
            <a:endParaRPr lang="en-US" altLang="zh-CN" sz="4400" dirty="0"/>
          </a:p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67DA2351-6E6D-9CA9-DC76-350FDA78C070}"/>
              </a:ext>
            </a:extLst>
          </p:cNvPr>
          <p:cNvSpPr/>
          <p:nvPr/>
        </p:nvSpPr>
        <p:spPr bwMode="auto">
          <a:xfrm>
            <a:off x="2030409" y="20084406"/>
            <a:ext cx="10320204" cy="3581400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703763" eaLnBrk="1" hangingPunct="1"/>
            <a:r>
              <a:rPr lang="de-DE" sz="4400" dirty="0"/>
              <a:t>3D Darstellung:  </a:t>
            </a:r>
          </a:p>
          <a:p>
            <a:pPr marL="571500" marR="0" indent="-57150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de-DE" sz="4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Berechnen der Punkte im 3D Kamerakoordinaten </a:t>
            </a:r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/>
              <a:t>Z.B. </a:t>
            </a:r>
            <a:r>
              <a:rPr lang="de-DE" sz="4400" dirty="0" err="1"/>
              <a:t>Fläche_x</a:t>
            </a:r>
            <a:r>
              <a:rPr lang="de-DE" sz="4400" dirty="0"/>
              <a:t>, </a:t>
            </a:r>
            <a:r>
              <a:rPr lang="de-DE" altLang="zh-CN" sz="4400" dirty="0"/>
              <a:t>Fläche </a:t>
            </a:r>
            <a:r>
              <a:rPr lang="de-DE" sz="4400" dirty="0"/>
              <a:t>_</a:t>
            </a:r>
            <a:r>
              <a:rPr lang="de-DE" sz="4400" dirty="0" err="1"/>
              <a:t>y</a:t>
            </a:r>
            <a:r>
              <a:rPr lang="de-DE" sz="4400" dirty="0"/>
              <a:t>, </a:t>
            </a:r>
            <a:r>
              <a:rPr lang="de-DE" altLang="zh-CN" sz="4400" dirty="0"/>
              <a:t>Fläche </a:t>
            </a:r>
            <a:r>
              <a:rPr lang="de-DE" sz="4400" dirty="0"/>
              <a:t>_</a:t>
            </a:r>
            <a:r>
              <a:rPr lang="de-DE" sz="4400" dirty="0" err="1"/>
              <a:t>z</a:t>
            </a:r>
            <a:endParaRPr kumimoji="0" 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C29D629D-ACDA-6054-ECFC-279CDCF63823}"/>
              </a:ext>
            </a:extLst>
          </p:cNvPr>
          <p:cNvSpPr/>
          <p:nvPr/>
        </p:nvSpPr>
        <p:spPr bwMode="auto">
          <a:xfrm>
            <a:off x="2229711" y="26704339"/>
            <a:ext cx="9880758" cy="1969054"/>
          </a:xfrm>
          <a:prstGeom prst="roundRect">
            <a:avLst/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sz="4400" dirty="0"/>
              <a:t>Zusammenbauen der 3D Rechtecke </a:t>
            </a:r>
          </a:p>
          <a:p>
            <a:pPr marL="571500" marR="0" indent="-57150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de-DE" sz="4400" dirty="0"/>
              <a:t>Befehl ‚</a:t>
            </a:r>
            <a:r>
              <a:rPr lang="de-DE" sz="4400" dirty="0" err="1"/>
              <a:t>wrap</a:t>
            </a:r>
            <a:r>
              <a:rPr lang="de-DE" sz="4400" dirty="0"/>
              <a:t>‘</a:t>
            </a:r>
            <a:endParaRPr kumimoji="0" 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2FAEAC6A-9FA8-ED63-0CD2-BB4ED419BA58}"/>
              </a:ext>
            </a:extLst>
          </p:cNvPr>
          <p:cNvSpPr/>
          <p:nvPr/>
        </p:nvSpPr>
        <p:spPr bwMode="auto">
          <a:xfrm>
            <a:off x="15047893" y="26665425"/>
            <a:ext cx="9880757" cy="3581400"/>
          </a:xfrm>
          <a:prstGeom prst="round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703763" eaLnBrk="1" hangingPunct="1"/>
            <a:r>
              <a:rPr lang="de-DE" sz="4400" dirty="0"/>
              <a:t>2D Projektion:  </a:t>
            </a:r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/>
              <a:t>Definieren von K, R &amp; T für Funktion: </a:t>
            </a:r>
            <a:r>
              <a:rPr lang="de-DE" sz="4400" dirty="0" err="1"/>
              <a:t>Rotation_matrix</a:t>
            </a:r>
            <a:endParaRPr lang="de-DE" sz="4400" dirty="0"/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r>
              <a:rPr lang="de-DE" sz="4400" dirty="0"/>
              <a:t>Projektionsfunktion: </a:t>
            </a:r>
            <a:r>
              <a:rPr lang="de-DE" sz="4400" dirty="0" err="1"/>
              <a:t>Projection</a:t>
            </a:r>
            <a:endParaRPr lang="de-DE" sz="4400" dirty="0"/>
          </a:p>
          <a:p>
            <a:pPr marL="571500" indent="-571500" defTabSz="4703763" eaLnBrk="1" hangingPunct="1">
              <a:buFont typeface="Arial" panose="020B0604020202020204" pitchFamily="34" charset="0"/>
              <a:buChar char="•"/>
            </a:pPr>
            <a:endParaRPr lang="en-US" altLang="zh-CN" sz="4400" dirty="0"/>
          </a:p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下箭头 52">
            <a:extLst>
              <a:ext uri="{FF2B5EF4-FFF2-40B4-BE49-F238E27FC236}">
                <a16:creationId xmlns:a16="http://schemas.microsoft.com/office/drawing/2014/main" id="{D29F3FF5-7609-291D-49CD-84A7E94219CF}"/>
              </a:ext>
            </a:extLst>
          </p:cNvPr>
          <p:cNvSpPr/>
          <p:nvPr/>
        </p:nvSpPr>
        <p:spPr bwMode="auto">
          <a:xfrm rot="16200000">
            <a:off x="22405832" y="5350953"/>
            <a:ext cx="1117573" cy="3448362"/>
          </a:xfrm>
          <a:prstGeom prst="down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4" name="下箭头 53">
            <a:extLst>
              <a:ext uri="{FF2B5EF4-FFF2-40B4-BE49-F238E27FC236}">
                <a16:creationId xmlns:a16="http://schemas.microsoft.com/office/drawing/2014/main" id="{E7C48F4B-3E87-45C5-A82E-00C3669A4DD9}"/>
              </a:ext>
            </a:extLst>
          </p:cNvPr>
          <p:cNvSpPr/>
          <p:nvPr/>
        </p:nvSpPr>
        <p:spPr bwMode="auto">
          <a:xfrm>
            <a:off x="30039031" y="9346206"/>
            <a:ext cx="1165183" cy="2357824"/>
          </a:xfrm>
          <a:prstGeom prst="down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5" name="下箭头 54">
            <a:extLst>
              <a:ext uri="{FF2B5EF4-FFF2-40B4-BE49-F238E27FC236}">
                <a16:creationId xmlns:a16="http://schemas.microsoft.com/office/drawing/2014/main" id="{EB0A8453-322C-3342-214E-432D2AE33396}"/>
              </a:ext>
            </a:extLst>
          </p:cNvPr>
          <p:cNvSpPr/>
          <p:nvPr/>
        </p:nvSpPr>
        <p:spPr bwMode="auto">
          <a:xfrm rot="5400000">
            <a:off x="21794045" y="10392064"/>
            <a:ext cx="1018784" cy="5250426"/>
          </a:xfrm>
          <a:prstGeom prst="down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下箭头 60">
            <a:extLst>
              <a:ext uri="{FF2B5EF4-FFF2-40B4-BE49-F238E27FC236}">
                <a16:creationId xmlns:a16="http://schemas.microsoft.com/office/drawing/2014/main" id="{EA906433-FC38-32AD-3005-0D6467BE4E17}"/>
              </a:ext>
            </a:extLst>
          </p:cNvPr>
          <p:cNvSpPr/>
          <p:nvPr/>
        </p:nvSpPr>
        <p:spPr bwMode="auto">
          <a:xfrm>
            <a:off x="6039711" y="23941713"/>
            <a:ext cx="1335332" cy="2400657"/>
          </a:xfrm>
          <a:prstGeom prst="down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下箭头 61">
            <a:extLst>
              <a:ext uri="{FF2B5EF4-FFF2-40B4-BE49-F238E27FC236}">
                <a16:creationId xmlns:a16="http://schemas.microsoft.com/office/drawing/2014/main" id="{43263316-94BE-77B5-5476-F1CB27541246}"/>
              </a:ext>
            </a:extLst>
          </p:cNvPr>
          <p:cNvSpPr/>
          <p:nvPr/>
        </p:nvSpPr>
        <p:spPr bwMode="auto">
          <a:xfrm>
            <a:off x="19066747" y="23914221"/>
            <a:ext cx="1222954" cy="2179215"/>
          </a:xfrm>
          <a:prstGeom prst="downArrow">
            <a:avLst/>
          </a:prstGeom>
          <a:solidFill>
            <a:srgbClr val="0070C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ED5D0B-BE12-CF15-F63B-AC6E8D22A66A}"/>
              </a:ext>
            </a:extLst>
          </p:cNvPr>
          <p:cNvGrpSpPr/>
          <p:nvPr/>
        </p:nvGrpSpPr>
        <p:grpSpPr>
          <a:xfrm>
            <a:off x="7163782" y="15369996"/>
            <a:ext cx="5642362" cy="2724783"/>
            <a:chOff x="7163782" y="15369996"/>
            <a:chExt cx="5642362" cy="2724783"/>
          </a:xfrm>
        </p:grpSpPr>
        <p:sp>
          <p:nvSpPr>
            <p:cNvPr id="59" name="下箭头 58">
              <a:extLst>
                <a:ext uri="{FF2B5EF4-FFF2-40B4-BE49-F238E27FC236}">
                  <a16:creationId xmlns:a16="http://schemas.microsoft.com/office/drawing/2014/main" id="{0D4F0218-0E51-237E-77EB-D1E5676A5570}"/>
                </a:ext>
              </a:extLst>
            </p:cNvPr>
            <p:cNvSpPr/>
            <p:nvPr/>
          </p:nvSpPr>
          <p:spPr bwMode="auto">
            <a:xfrm rot="3162387">
              <a:off x="9301572" y="14590207"/>
              <a:ext cx="1366782" cy="5642362"/>
            </a:xfrm>
            <a:prstGeom prst="downArrow">
              <a:avLst>
                <a:gd name="adj1" fmla="val 50275"/>
                <a:gd name="adj2" fmla="val 50000"/>
              </a:avLst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3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B07E2A8-2363-274F-9962-D5DC0D7A6B22}"/>
                </a:ext>
              </a:extLst>
            </p:cNvPr>
            <p:cNvSpPr txBox="1"/>
            <p:nvPr/>
          </p:nvSpPr>
          <p:spPr>
            <a:xfrm rot="19185673">
              <a:off x="8846779" y="15369996"/>
              <a:ext cx="32957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CN" sz="6600" b="1" dirty="0">
                  <a:solidFill>
                    <a:srgbClr val="FF0000"/>
                  </a:solidFill>
                </a:rPr>
                <a:t>3D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75E81D9-F773-3290-E00B-CF41C077459F}"/>
              </a:ext>
            </a:extLst>
          </p:cNvPr>
          <p:cNvGrpSpPr/>
          <p:nvPr/>
        </p:nvGrpSpPr>
        <p:grpSpPr>
          <a:xfrm>
            <a:off x="12786594" y="16779419"/>
            <a:ext cx="5926213" cy="1357136"/>
            <a:chOff x="12786594" y="16779419"/>
            <a:chExt cx="5926213" cy="1357136"/>
          </a:xfrm>
        </p:grpSpPr>
        <p:sp>
          <p:nvSpPr>
            <p:cNvPr id="60" name="下箭头 59">
              <a:extLst>
                <a:ext uri="{FF2B5EF4-FFF2-40B4-BE49-F238E27FC236}">
                  <a16:creationId xmlns:a16="http://schemas.microsoft.com/office/drawing/2014/main" id="{3BD2274F-837B-C204-E99D-95EBA2536B00}"/>
                </a:ext>
              </a:extLst>
            </p:cNvPr>
            <p:cNvSpPr/>
            <p:nvPr/>
          </p:nvSpPr>
          <p:spPr bwMode="auto">
            <a:xfrm rot="18698624">
              <a:off x="15172116" y="14595864"/>
              <a:ext cx="1155169" cy="5926213"/>
            </a:xfrm>
            <a:prstGeom prst="downArrow">
              <a:avLst/>
            </a:prstGeom>
            <a:solidFill>
              <a:srgbClr val="0070C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7037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3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48C824F-5931-111D-3E33-C6CC5959BFFA}"/>
                </a:ext>
              </a:extLst>
            </p:cNvPr>
            <p:cNvSpPr txBox="1"/>
            <p:nvPr/>
          </p:nvSpPr>
          <p:spPr>
            <a:xfrm rot="2609058">
              <a:off x="15033451" y="16779419"/>
              <a:ext cx="329578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altLang="zh-CN" sz="6600" b="1" dirty="0">
                  <a:solidFill>
                    <a:srgbClr val="FF0000"/>
                  </a:solidFill>
                </a:rPr>
                <a:t>2D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BC87D71-551C-881E-3C05-65EFF0F3D678}"/>
              </a:ext>
            </a:extLst>
          </p:cNvPr>
          <p:cNvSpPr/>
          <p:nvPr/>
        </p:nvSpPr>
        <p:spPr bwMode="auto">
          <a:xfrm>
            <a:off x="711200" y="4525388"/>
            <a:ext cx="35777979" cy="26905760"/>
          </a:xfrm>
          <a:prstGeom prst="rec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73CC8C9D-7C5B-F212-D5DA-4878BC39A9A4}"/>
              </a:ext>
            </a:extLst>
          </p:cNvPr>
          <p:cNvSpPr/>
          <p:nvPr/>
        </p:nvSpPr>
        <p:spPr bwMode="auto">
          <a:xfrm>
            <a:off x="1351566" y="5997022"/>
            <a:ext cx="7954554" cy="2045921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sz="9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Algorithmus</a:t>
            </a:r>
            <a:endParaRPr kumimoji="0" lang="de-DE" sz="3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圆角矩形 18">
            <a:extLst>
              <a:ext uri="{FF2B5EF4-FFF2-40B4-BE49-F238E27FC236}">
                <a16:creationId xmlns:a16="http://schemas.microsoft.com/office/drawing/2014/main" id="{A1F1CD75-F3C0-ABC6-ADE8-74CE5336B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97377" y="4576016"/>
            <a:ext cx="11565745" cy="16416855"/>
          </a:xfrm>
          <a:prstGeom prst="roundRect">
            <a:avLst>
              <a:gd name="adj" fmla="val 16667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txBody>
          <a:bodyPr/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de-DE" altLang="zh-CN" sz="4800" b="1" i="1" dirty="0">
                <a:solidFill>
                  <a:schemeClr val="bg1"/>
                </a:solidFill>
                <a:ea typeface="宋体" panose="02010600030101010101" pitchFamily="2" charset="-122"/>
              </a:rPr>
              <a:t>Funktionsstruktur</a:t>
            </a:r>
          </a:p>
          <a:p>
            <a:pPr marL="571500" indent="-571500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de-DE" altLang="zh-CN" sz="4000" dirty="0">
                <a:ea typeface="宋体" panose="02010600030101010101" pitchFamily="2" charset="-122"/>
              </a:rPr>
              <a:t>Erzeugen &amp; Verarbeitung der Maske: </a:t>
            </a:r>
          </a:p>
          <a:p>
            <a:pPr marL="571500" indent="-5715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create_mask</a:t>
            </a:r>
            <a:endParaRPr lang="de-DE" altLang="zh-CN" sz="400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marL="571500" indent="-571500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de-DE" altLang="zh-CN" sz="4000" dirty="0">
                <a:ea typeface="宋体" panose="02010600030101010101" pitchFamily="2" charset="-122"/>
              </a:rPr>
              <a:t>Berechnung unter Kamerakoordinaten: </a:t>
            </a:r>
          </a:p>
          <a:p>
            <a:pPr marL="571500" indent="-5715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GUI_get_image_coordinates</a:t>
            </a:r>
            <a:r>
              <a:rPr lang="de-DE" altLang="zh-CN" sz="4000" dirty="0">
                <a:solidFill>
                  <a:schemeClr val="bg1"/>
                </a:solidFill>
                <a:ea typeface="宋体" panose="02010600030101010101" pitchFamily="2" charset="-122"/>
              </a:rPr>
              <a:t>, </a:t>
            </a: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get_image_coordinates_mask</a:t>
            </a:r>
            <a:endParaRPr lang="de-DE" altLang="zh-CN" sz="400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marL="571500" indent="-571500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de-DE" altLang="zh-CN" sz="4000" dirty="0">
                <a:ea typeface="宋体" panose="02010600030101010101" pitchFamily="2" charset="-122"/>
              </a:rPr>
              <a:t>Berechnung unter Weltkoordinaten: </a:t>
            </a:r>
          </a:p>
          <a:p>
            <a:pPr marL="571500" indent="-5715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get_world_coordinates</a:t>
            </a:r>
            <a:r>
              <a:rPr lang="de-DE" altLang="zh-CN" sz="4000" dirty="0">
                <a:solidFill>
                  <a:schemeClr val="bg1"/>
                </a:solidFill>
                <a:ea typeface="宋体" panose="02010600030101010101" pitchFamily="2" charset="-122"/>
              </a:rPr>
              <a:t>, </a:t>
            </a: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Hmatrix</a:t>
            </a:r>
            <a:endParaRPr lang="de-DE" altLang="zh-CN" sz="4000" dirty="0">
              <a:solidFill>
                <a:schemeClr val="bg1"/>
              </a:solidFill>
              <a:ea typeface="宋体" panose="02010600030101010101" pitchFamily="2" charset="-122"/>
            </a:endParaRPr>
          </a:p>
          <a:p>
            <a:pPr marL="571500" indent="-571500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de-DE" altLang="zh-CN" sz="4000" dirty="0">
                <a:ea typeface="宋体" panose="02010600030101010101" pitchFamily="2" charset="-122"/>
              </a:rPr>
              <a:t>Interpolation: </a:t>
            </a:r>
          </a:p>
          <a:p>
            <a:pPr marL="571500" indent="-5715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altLang="zh-CN" dirty="0" err="1">
                <a:solidFill>
                  <a:schemeClr val="bg1"/>
                </a:solidFill>
              </a:rPr>
              <a:t>transfer_into_rectangle_down</a:t>
            </a:r>
            <a:r>
              <a:rPr lang="en-GB" altLang="zh-CN" dirty="0">
                <a:solidFill>
                  <a:schemeClr val="bg1"/>
                </a:solidFill>
              </a:rPr>
              <a:t>, _up, _left, _right, _middle, _middle(for mask), interpolation, </a:t>
            </a:r>
            <a:r>
              <a:rPr lang="en-GB" altLang="zh-CN" dirty="0" err="1">
                <a:solidFill>
                  <a:schemeClr val="bg1"/>
                </a:solidFill>
              </a:rPr>
              <a:t>P_inter</a:t>
            </a:r>
            <a:endParaRPr lang="en-GB" altLang="zh-CN" dirty="0">
              <a:solidFill>
                <a:schemeClr val="bg1"/>
              </a:solidFill>
            </a:endParaRPr>
          </a:p>
          <a:p>
            <a:pPr marL="571500" indent="-571500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de-DE" altLang="zh-CN" sz="4000" dirty="0">
                <a:ea typeface="宋体" panose="02010600030101010101" pitchFamily="2" charset="-122"/>
              </a:rPr>
              <a:t>Darstellung &amp; Projektion: </a:t>
            </a:r>
          </a:p>
          <a:p>
            <a:pPr marL="571500" indent="-5715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plot_new_image</a:t>
            </a:r>
            <a:r>
              <a:rPr lang="de-DE" altLang="zh-CN" sz="4000" dirty="0">
                <a:solidFill>
                  <a:schemeClr val="bg1"/>
                </a:solidFill>
                <a:ea typeface="宋体" panose="02010600030101010101" pitchFamily="2" charset="-122"/>
              </a:rPr>
              <a:t>, </a:t>
            </a: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Projection</a:t>
            </a:r>
            <a:r>
              <a:rPr lang="de-DE" altLang="zh-CN" sz="4000" dirty="0">
                <a:solidFill>
                  <a:schemeClr val="bg1"/>
                </a:solidFill>
                <a:ea typeface="宋体" panose="02010600030101010101" pitchFamily="2" charset="-122"/>
              </a:rPr>
              <a:t>, </a:t>
            </a: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Rotation_matrix</a:t>
            </a:r>
            <a:r>
              <a:rPr lang="de-DE" altLang="zh-CN" sz="4000" dirty="0">
                <a:solidFill>
                  <a:schemeClr val="bg1"/>
                </a:solidFill>
                <a:ea typeface="宋体" panose="02010600030101010101" pitchFamily="2" charset="-122"/>
              </a:rPr>
              <a:t>, </a:t>
            </a:r>
          </a:p>
          <a:p>
            <a:pPr marL="571500" indent="-571500" eaLnBrk="1" hangingPunct="1">
              <a:spcBef>
                <a:spcPct val="50000"/>
              </a:spcBef>
              <a:buFont typeface="Wingdings" pitchFamily="2" charset="2"/>
              <a:buChar char="Ø"/>
            </a:pPr>
            <a:r>
              <a:rPr lang="de-DE" altLang="zh-CN" sz="4000" dirty="0">
                <a:ea typeface="宋体" panose="02010600030101010101" pitchFamily="2" charset="-122"/>
              </a:rPr>
              <a:t>GUI: </a:t>
            </a:r>
          </a:p>
          <a:p>
            <a:pPr marL="571500" indent="-57150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GUI_get_image_coordinates</a:t>
            </a:r>
            <a:r>
              <a:rPr lang="de-DE" altLang="zh-CN" sz="4000" dirty="0">
                <a:solidFill>
                  <a:schemeClr val="bg1"/>
                </a:solidFill>
                <a:ea typeface="宋体" panose="02010600030101010101" pitchFamily="2" charset="-122"/>
              </a:rPr>
              <a:t>, </a:t>
            </a:r>
            <a:r>
              <a:rPr lang="de-DE" altLang="zh-CN" sz="4000" dirty="0" err="1">
                <a:solidFill>
                  <a:schemeClr val="bg1"/>
                </a:solidFill>
                <a:ea typeface="宋体" panose="02010600030101010101" pitchFamily="2" charset="-122"/>
              </a:rPr>
              <a:t>GUI_wrap</a:t>
            </a:r>
            <a:r>
              <a:rPr lang="de-DE" altLang="zh-CN" sz="4000" dirty="0">
                <a:solidFill>
                  <a:schemeClr val="bg1"/>
                </a:solidFill>
                <a:ea typeface="宋体" panose="02010600030101010101" pitchFamily="2" charset="-122"/>
              </a:rPr>
              <a:t>, GUI_Fluchtpunkt_2</a:t>
            </a:r>
          </a:p>
        </p:txBody>
      </p:sp>
      <p:sp>
        <p:nvSpPr>
          <p:cNvPr id="15" name="圆角矩形 18">
            <a:extLst>
              <a:ext uri="{FF2B5EF4-FFF2-40B4-BE49-F238E27FC236}">
                <a16:creationId xmlns:a16="http://schemas.microsoft.com/office/drawing/2014/main" id="{E63AA1E5-EC1D-EA01-1A04-122B34EE4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00655" y="21651686"/>
            <a:ext cx="11565745" cy="9267340"/>
          </a:xfrm>
          <a:prstGeom prst="roundRect">
            <a:avLst>
              <a:gd name="adj" fmla="val 16667"/>
            </a:avLst>
          </a:prstGeom>
          <a:solidFill>
            <a:srgbClr val="FFC000"/>
          </a:solidFill>
          <a:ln>
            <a:noFill/>
          </a:ln>
          <a:effectLst/>
        </p:spPr>
        <p:txBody>
          <a:bodyPr/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de-DE" altLang="zh-CN" sz="3600" b="1" dirty="0">
                <a:solidFill>
                  <a:srgbClr val="000000"/>
                </a:solidFill>
              </a:rPr>
              <a:t>Referenz</a:t>
            </a:r>
            <a:endParaRPr lang="de-DE" altLang="zh-CN" sz="3600" dirty="0">
              <a:solidFill>
                <a:srgbClr val="000000"/>
              </a:solidFill>
            </a:endParaRPr>
          </a:p>
          <a:p>
            <a:pPr lvl="0"/>
            <a:r>
              <a:rPr lang="de-DE" altLang="zh-CN" sz="3600" dirty="0">
                <a:solidFill>
                  <a:srgbClr val="000000"/>
                </a:solidFill>
              </a:rPr>
              <a:t>[1]: </a:t>
            </a:r>
            <a:r>
              <a:rPr lang="en-GB" altLang="zh-CN" sz="3600" dirty="0">
                <a:solidFill>
                  <a:srgbClr val="000000"/>
                </a:solidFill>
              </a:rPr>
              <a:t>H.</a:t>
            </a:r>
            <a:r>
              <a:rPr lang="de-DE" altLang="zh-CN" sz="3600" dirty="0">
                <a:solidFill>
                  <a:srgbClr val="000000"/>
                </a:solidFill>
              </a:rPr>
              <a:t> </a:t>
            </a:r>
            <a:r>
              <a:rPr lang="en-GB" altLang="zh-CN" sz="3600" dirty="0" err="1">
                <a:solidFill>
                  <a:srgbClr val="000000"/>
                </a:solidFill>
              </a:rPr>
              <a:t>Youichi</a:t>
            </a:r>
            <a:r>
              <a:rPr lang="en-GB" altLang="zh-CN" sz="3600" dirty="0">
                <a:solidFill>
                  <a:srgbClr val="000000"/>
                </a:solidFill>
              </a:rPr>
              <a:t>, A. Ken-</a:t>
            </a:r>
            <a:r>
              <a:rPr lang="en-GB" altLang="zh-CN" sz="3600" dirty="0" err="1">
                <a:solidFill>
                  <a:srgbClr val="000000"/>
                </a:solidFill>
              </a:rPr>
              <a:t>Ichi</a:t>
            </a:r>
            <a:r>
              <a:rPr lang="en-GB" altLang="zh-CN" sz="3600" dirty="0">
                <a:solidFill>
                  <a:srgbClr val="000000"/>
                </a:solidFill>
              </a:rPr>
              <a:t>, A. Kiyoshi. Tour into the picture: using a spidery mesh interface to make animation from a single image. In Proceedings of the 24th annual conference on Computer graphics and interactive techniques, P. 225–232, 1997. </a:t>
            </a:r>
          </a:p>
          <a:p>
            <a:pPr lvl="0"/>
            <a:r>
              <a:rPr lang="en-GB" altLang="zh-CN" sz="3600" dirty="0">
                <a:solidFill>
                  <a:srgbClr val="000000"/>
                </a:solidFill>
              </a:rPr>
              <a:t>[2]: L. Yu. https://</a:t>
            </a:r>
            <a:r>
              <a:rPr lang="en-GB" altLang="zh-CN" sz="3600" dirty="0" err="1">
                <a:solidFill>
                  <a:srgbClr val="000000"/>
                </a:solidFill>
              </a:rPr>
              <a:t>github.com</a:t>
            </a:r>
            <a:r>
              <a:rPr lang="en-GB" altLang="zh-CN" sz="3600" dirty="0">
                <a:solidFill>
                  <a:srgbClr val="000000"/>
                </a:solidFill>
              </a:rPr>
              <a:t>/yli262/tour-into-the-picture, </a:t>
            </a:r>
            <a:r>
              <a:rPr lang="en-GB" altLang="zh-CN" sz="3600" dirty="0" err="1">
                <a:solidFill>
                  <a:srgbClr val="000000"/>
                </a:solidFill>
              </a:rPr>
              <a:t>aufgerufen</a:t>
            </a:r>
            <a:r>
              <a:rPr lang="en-GB" altLang="zh-CN" sz="3600" dirty="0">
                <a:solidFill>
                  <a:srgbClr val="000000"/>
                </a:solidFill>
              </a:rPr>
              <a:t> am 14.07.2022</a:t>
            </a:r>
            <a:r>
              <a:rPr lang="en-US" altLang="zh-CN" sz="3600" dirty="0">
                <a:solidFill>
                  <a:srgbClr val="000000"/>
                </a:solidFill>
              </a:rPr>
              <a:t>.</a:t>
            </a:r>
          </a:p>
          <a:p>
            <a:pPr lvl="0"/>
            <a:r>
              <a:rPr lang="en-GB" altLang="zh-CN" sz="3600" dirty="0">
                <a:solidFill>
                  <a:srgbClr val="000000"/>
                </a:solidFill>
              </a:rPr>
              <a:t>[3]: P. </a:t>
            </a:r>
            <a:r>
              <a:rPr lang="en-GB" altLang="zh-CN" sz="3600" dirty="0" err="1">
                <a:solidFill>
                  <a:srgbClr val="000000"/>
                </a:solidFill>
              </a:rPr>
              <a:t>Hurtik</a:t>
            </a:r>
            <a:r>
              <a:rPr lang="en-GB" altLang="zh-CN" sz="3600" dirty="0">
                <a:solidFill>
                  <a:srgbClr val="000000"/>
                </a:solidFill>
              </a:rPr>
              <a:t>, N Madrid. Bilinear Interpolation over fuzzified images: Enlargement, Conference: IEEE International Conference on Fuzzy Systems, 2015.</a:t>
            </a:r>
          </a:p>
          <a:p>
            <a:r>
              <a:rPr lang="en-GB" altLang="zh-CN" sz="3600" dirty="0">
                <a:solidFill>
                  <a:srgbClr val="000000"/>
                </a:solidFill>
              </a:rPr>
              <a:t>[4]: </a:t>
            </a:r>
            <a:r>
              <a:rPr lang="en-GB" altLang="zh-CN" sz="3600" dirty="0"/>
              <a:t>A. </a:t>
            </a:r>
            <a:r>
              <a:rPr lang="en-GB" altLang="zh-CN" sz="3600" dirty="0" err="1"/>
              <a:t>Criminisi</a:t>
            </a:r>
            <a:r>
              <a:rPr lang="en-GB" altLang="zh-CN" sz="3600" dirty="0"/>
              <a:t>, P. Perez, K. Toyama. Region Filling and Object Removal by Exemplar-Based Image Inpainting. Microsoft Research, Cambridge (UK) and Redmond (US), 2004. </a:t>
            </a:r>
            <a:endParaRPr lang="en-GB" altLang="zh-CN" sz="3600" dirty="0">
              <a:solidFill>
                <a:srgbClr val="000000"/>
              </a:solidFill>
            </a:endParaRPr>
          </a:p>
          <a:p>
            <a:pPr lvl="0"/>
            <a:r>
              <a:rPr lang="de-DE" altLang="zh-CN" sz="44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4" name="直角上箭头 13">
            <a:extLst>
              <a:ext uri="{FF2B5EF4-FFF2-40B4-BE49-F238E27FC236}">
                <a16:creationId xmlns:a16="http://schemas.microsoft.com/office/drawing/2014/main" id="{FDCEBC8F-5204-630F-85CF-489B9AD2A147}"/>
              </a:ext>
            </a:extLst>
          </p:cNvPr>
          <p:cNvSpPr/>
          <p:nvPr/>
        </p:nvSpPr>
        <p:spPr bwMode="auto">
          <a:xfrm>
            <a:off x="27146250" y="27432000"/>
            <a:ext cx="4514850" cy="2000250"/>
          </a:xfrm>
          <a:prstGeom prst="bentUpArrow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7" name="图片 26" descr="图形用户界面, 应用程序&#10;&#10;描述已自动生成">
            <a:extLst>
              <a:ext uri="{FF2B5EF4-FFF2-40B4-BE49-F238E27FC236}">
                <a16:creationId xmlns:a16="http://schemas.microsoft.com/office/drawing/2014/main" id="{096A3253-C84D-9476-56DB-B57D22FD6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62399" y="21875106"/>
            <a:ext cx="7887524" cy="4307293"/>
          </a:xfrm>
          <a:prstGeom prst="rect">
            <a:avLst/>
          </a:prstGeom>
        </p:spPr>
      </p:pic>
      <p:sp>
        <p:nvSpPr>
          <p:cNvPr id="6" name="圆角矩形 5">
            <a:extLst>
              <a:ext uri="{FF2B5EF4-FFF2-40B4-BE49-F238E27FC236}">
                <a16:creationId xmlns:a16="http://schemas.microsoft.com/office/drawing/2014/main" id="{1457F546-2265-58A2-9453-A43D871F4EF0}"/>
              </a:ext>
            </a:extLst>
          </p:cNvPr>
          <p:cNvSpPr/>
          <p:nvPr/>
        </p:nvSpPr>
        <p:spPr bwMode="auto">
          <a:xfrm>
            <a:off x="27445148" y="19754342"/>
            <a:ext cx="5196214" cy="1605348"/>
          </a:xfrm>
          <a:prstGeom prst="roundRect">
            <a:avLst/>
          </a:prstGeom>
          <a:solidFill>
            <a:srgbClr val="00B0F0"/>
          </a:solidFill>
          <a:ln w="952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9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GUI</a:t>
            </a:r>
            <a:endParaRPr kumimoji="0" lang="de-DE" sz="3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60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60">
            <a:extLst>
              <a:ext uri="{FF2B5EF4-FFF2-40B4-BE49-F238E27FC236}">
                <a16:creationId xmlns:a16="http://schemas.microsoft.com/office/drawing/2014/main" id="{6EA187EC-D467-E4B3-3E46-86C804214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90735" y="32159293"/>
            <a:ext cx="15208251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zh-CN" sz="3200" dirty="0">
                <a:ea typeface="宋体" panose="02010600030101010101" pitchFamily="2" charset="-122"/>
              </a:rPr>
              <a:t>Gruppe14: Tour ins Bild | München, 19 </a:t>
            </a:r>
            <a:r>
              <a:rPr lang="en-US" altLang="zh-CN" sz="3200" dirty="0" err="1">
                <a:ea typeface="宋体" panose="02010600030101010101" pitchFamily="2" charset="-122"/>
              </a:rPr>
              <a:t>Juli</a:t>
            </a:r>
            <a:r>
              <a:rPr lang="en-US" altLang="zh-CN" sz="3200" dirty="0">
                <a:ea typeface="宋体" panose="02010600030101010101" pitchFamily="2" charset="-122"/>
              </a:rPr>
              <a:t> 2022      3</a:t>
            </a:r>
          </a:p>
        </p:txBody>
      </p:sp>
      <p:sp>
        <p:nvSpPr>
          <p:cNvPr id="17" name="Rectangle 13">
            <a:extLst>
              <a:ext uri="{FF2B5EF4-FFF2-40B4-BE49-F238E27FC236}">
                <a16:creationId xmlns:a16="http://schemas.microsoft.com/office/drawing/2014/main" id="{6A5789CB-DDAA-353D-5318-8E788AE8BC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49377600" cy="3581400"/>
          </a:xfrm>
          <a:gradFill rotWithShape="1">
            <a:gsLst>
              <a:gs pos="0">
                <a:srgbClr val="185E5E"/>
              </a:gs>
              <a:gs pos="50000">
                <a:srgbClr val="33CCCC"/>
              </a:gs>
              <a:gs pos="100000">
                <a:srgbClr val="185E5E"/>
              </a:gs>
            </a:gsLst>
            <a:lin ang="5400000" scaled="1"/>
          </a:gradFill>
        </p:spPr>
        <p:txBody>
          <a:bodyPr/>
          <a:lstStyle/>
          <a:p>
            <a:pPr eaLnBrk="1" hangingPunct="1"/>
            <a:r>
              <a:rPr lang="en-US" altLang="zh-CN" sz="11500" dirty="0">
                <a:solidFill>
                  <a:schemeClr val="bg1"/>
                </a:solidFill>
                <a:ea typeface="宋体" panose="02010600030101010101" pitchFamily="2" charset="-122"/>
              </a:rPr>
              <a:t>Tour ins Bild (G14)</a:t>
            </a:r>
            <a:br>
              <a:rPr lang="en-US" altLang="zh-CN" sz="11500" dirty="0">
                <a:solidFill>
                  <a:schemeClr val="bg1"/>
                </a:solidFill>
                <a:ea typeface="宋体" panose="02010600030101010101" pitchFamily="2" charset="-122"/>
              </a:rPr>
            </a:br>
            <a:endParaRPr lang="en-US" altLang="zh-CN" sz="6000" i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grpSp>
        <p:nvGrpSpPr>
          <p:cNvPr id="18" name="组合 10">
            <a:extLst>
              <a:ext uri="{FF2B5EF4-FFF2-40B4-BE49-F238E27FC236}">
                <a16:creationId xmlns:a16="http://schemas.microsoft.com/office/drawing/2014/main" id="{105C9964-ADE0-2521-B41D-981A5353BEC0}"/>
              </a:ext>
            </a:extLst>
          </p:cNvPr>
          <p:cNvGrpSpPr>
            <a:grpSpLocks/>
          </p:cNvGrpSpPr>
          <p:nvPr/>
        </p:nvGrpSpPr>
        <p:grpSpPr bwMode="auto">
          <a:xfrm>
            <a:off x="1088839" y="1999374"/>
            <a:ext cx="49707925" cy="1431925"/>
            <a:chOff x="1009078" y="3847206"/>
            <a:chExt cx="37166263" cy="1430982"/>
          </a:xfrm>
        </p:grpSpPr>
        <p:sp>
          <p:nvSpPr>
            <p:cNvPr id="19" name="Text Box 4">
              <a:extLst>
                <a:ext uri="{FF2B5EF4-FFF2-40B4-BE49-F238E27FC236}">
                  <a16:creationId xmlns:a16="http://schemas.microsoft.com/office/drawing/2014/main" id="{9A1D30FF-CCE4-4B5A-B292-E1DD903D25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09078" y="3847206"/>
              <a:ext cx="37166263" cy="14309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360000" tIns="360000" rIns="360000" bIns="360000"/>
            <a:lstStyle>
              <a:lvl1pPr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Shenghan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Gao: Poster       Yunshan Ye: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Algorithmus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   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Xuejiao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Li: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Algorithmus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         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Zhiping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Li: GUI         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Chongyu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Zhang : </a:t>
              </a:r>
              <a:r>
                <a:rPr lang="en-US" altLang="zh-CN" sz="5400" b="1" dirty="0" err="1">
                  <a:solidFill>
                    <a:schemeClr val="bg1"/>
                  </a:solidFill>
                  <a:ea typeface="宋体" panose="02010600030101010101" pitchFamily="2" charset="-122"/>
                </a:rPr>
                <a:t>Algorithmus</a:t>
              </a:r>
              <a:r>
                <a:rPr lang="en-US" altLang="zh-CN" sz="5400" b="1" dirty="0">
                  <a:solidFill>
                    <a:schemeClr val="bg1"/>
                  </a:solidFill>
                  <a:ea typeface="宋体" panose="02010600030101010101" pitchFamily="2" charset="-122"/>
                </a:rPr>
                <a:t> </a:t>
              </a:r>
              <a:endParaRPr lang="en-GB" altLang="zh-CN" sz="5400" dirty="0">
                <a:solidFill>
                  <a:schemeClr val="bg1"/>
                </a:solidFill>
                <a:ea typeface="宋体" panose="02010600030101010101" pitchFamily="2" charset="-122"/>
              </a:endParaRPr>
            </a:p>
          </p:txBody>
        </p:sp>
        <p:pic>
          <p:nvPicPr>
            <p:cNvPr id="20" name="图形 8" descr="用户 纯色填充">
              <a:extLst>
                <a:ext uri="{FF2B5EF4-FFF2-40B4-BE49-F238E27FC236}">
                  <a16:creationId xmlns:a16="http://schemas.microsoft.com/office/drawing/2014/main" id="{DE9F6EA2-D33B-F1EB-CE73-5AEC011A99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078" y="4190057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图形 53" descr="用户 纯色填充">
              <a:extLst>
                <a:ext uri="{FF2B5EF4-FFF2-40B4-BE49-F238E27FC236}">
                  <a16:creationId xmlns:a16="http://schemas.microsoft.com/office/drawing/2014/main" id="{4FC46979-F43F-61BD-569B-D7F4AC63B7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2614" y="4091988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形 54" descr="用户 纯色填充">
              <a:extLst>
                <a:ext uri="{FF2B5EF4-FFF2-40B4-BE49-F238E27FC236}">
                  <a16:creationId xmlns:a16="http://schemas.microsoft.com/office/drawing/2014/main" id="{AF13127C-4E33-EBFE-0122-CDF893EC3F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00566" y="4147860"/>
              <a:ext cx="914393" cy="896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图形 55" descr="用户 纯色填充">
              <a:extLst>
                <a:ext uri="{FF2B5EF4-FFF2-40B4-BE49-F238E27FC236}">
                  <a16:creationId xmlns:a16="http://schemas.microsoft.com/office/drawing/2014/main" id="{B1BA6A20-D231-88CB-E759-A077B6806F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3919" y="4088462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图形 56" descr="用户 纯色填充">
              <a:extLst>
                <a:ext uri="{FF2B5EF4-FFF2-40B4-BE49-F238E27FC236}">
                  <a16:creationId xmlns:a16="http://schemas.microsoft.com/office/drawing/2014/main" id="{0EBDC0F7-D2B9-F55D-5ED6-D623EFB2BC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77661" y="4129262"/>
              <a:ext cx="914393" cy="894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3" name="图形 32" descr="3d Glasses with solid fill">
            <a:extLst>
              <a:ext uri="{FF2B5EF4-FFF2-40B4-BE49-F238E27FC236}">
                <a16:creationId xmlns:a16="http://schemas.microsoft.com/office/drawing/2014/main" id="{2E95E396-937B-91C0-321B-2112D4F113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338018">
            <a:off x="42209573" y="-295205"/>
            <a:ext cx="2986905" cy="2986905"/>
          </a:xfrm>
          <a:prstGeom prst="rect">
            <a:avLst/>
          </a:prstGeom>
        </p:spPr>
      </p:pic>
      <p:pic>
        <p:nvPicPr>
          <p:cNvPr id="34" name="图片 33" descr="图标&#10;&#10;描述已自动生成">
            <a:extLst>
              <a:ext uri="{FF2B5EF4-FFF2-40B4-BE49-F238E27FC236}">
                <a16:creationId xmlns:a16="http://schemas.microsoft.com/office/drawing/2014/main" id="{C7C7595F-D911-C40E-E0D6-7D22AC2B3F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29711" y="217495"/>
            <a:ext cx="3810000" cy="1930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BC87D71-551C-881E-3C05-65EFF0F3D678}"/>
              </a:ext>
            </a:extLst>
          </p:cNvPr>
          <p:cNvSpPr/>
          <p:nvPr/>
        </p:nvSpPr>
        <p:spPr bwMode="auto">
          <a:xfrm>
            <a:off x="1678163" y="4525388"/>
            <a:ext cx="45671854" cy="26393638"/>
          </a:xfrm>
          <a:prstGeom prst="rect">
            <a:avLst/>
          </a:prstGeom>
          <a:noFill/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7037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3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 descr="雪地上的风景&#10;&#10;描述已自动生成">
            <a:extLst>
              <a:ext uri="{FF2B5EF4-FFF2-40B4-BE49-F238E27FC236}">
                <a16:creationId xmlns:a16="http://schemas.microsoft.com/office/drawing/2014/main" id="{FE341087-D92D-58BF-71A8-573D537A0CF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2419" y="5616465"/>
            <a:ext cx="6779924" cy="3835400"/>
          </a:xfrm>
          <a:prstGeom prst="rect">
            <a:avLst/>
          </a:prstGeom>
        </p:spPr>
      </p:pic>
      <p:sp>
        <p:nvSpPr>
          <p:cNvPr id="16" name="文本框 2154">
            <a:extLst>
              <a:ext uri="{FF2B5EF4-FFF2-40B4-BE49-F238E27FC236}">
                <a16:creationId xmlns:a16="http://schemas.microsoft.com/office/drawing/2014/main" id="{00EFE192-3050-7D99-E5E0-58DACB118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7173" y="3776058"/>
            <a:ext cx="254285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400" b="1" i="1" dirty="0">
                <a:solidFill>
                  <a:srgbClr val="002060"/>
                </a:solidFill>
                <a:ea typeface="宋体" panose="02010600030101010101" pitchFamily="2" charset="-122"/>
              </a:rPr>
              <a:t>2D </a:t>
            </a:r>
            <a:r>
              <a:rPr lang="en-US" altLang="zh-CN" sz="4400" b="1" i="1" dirty="0" err="1">
                <a:solidFill>
                  <a:srgbClr val="002060"/>
                </a:solidFill>
                <a:ea typeface="宋体" panose="02010600030101010101" pitchFamily="2" charset="-122"/>
              </a:rPr>
              <a:t>Projektion</a:t>
            </a:r>
            <a:endParaRPr lang="de-DE" altLang="zh-CN" sz="4400" b="1" i="1" dirty="0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pic>
        <p:nvPicPr>
          <p:cNvPr id="26" name="图片 25" descr="墙上有涂鸦&#10;&#10;描述已自动生成">
            <a:extLst>
              <a:ext uri="{FF2B5EF4-FFF2-40B4-BE49-F238E27FC236}">
                <a16:creationId xmlns:a16="http://schemas.microsoft.com/office/drawing/2014/main" id="{609A02C4-51F6-ACAB-4E4F-D1B995705C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2419" y="9911658"/>
            <a:ext cx="6779924" cy="3835400"/>
          </a:xfrm>
          <a:prstGeom prst="rect">
            <a:avLst/>
          </a:prstGeom>
        </p:spPr>
      </p:pic>
      <p:sp>
        <p:nvSpPr>
          <p:cNvPr id="28" name="文本框 2154">
            <a:extLst>
              <a:ext uri="{FF2B5EF4-FFF2-40B4-BE49-F238E27FC236}">
                <a16:creationId xmlns:a16="http://schemas.microsoft.com/office/drawing/2014/main" id="{EA62EBB3-CE63-88C2-741F-353A5F5D2C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4546" y="4717232"/>
            <a:ext cx="4567185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4400" dirty="0" err="1">
                <a:solidFill>
                  <a:srgbClr val="002060"/>
                </a:solidFill>
                <a:ea typeface="宋体" panose="02010600030101010101" pitchFamily="2" charset="-122"/>
              </a:rPr>
              <a:t>Trench_run</a:t>
            </a:r>
            <a:r>
              <a:rPr lang="en-US" altLang="zh-CN" sz="4400" dirty="0">
                <a:solidFill>
                  <a:srgbClr val="002060"/>
                </a:solidFill>
                <a:ea typeface="宋体" panose="02010600030101010101" pitchFamily="2" charset="-122"/>
              </a:rPr>
              <a:t>                            Suite          </a:t>
            </a:r>
            <a:r>
              <a:rPr lang="zh-CN" altLang="en-US" sz="4400" dirty="0">
                <a:solidFill>
                  <a:srgbClr val="002060"/>
                </a:solidFill>
                <a:ea typeface="宋体" panose="02010600030101010101" pitchFamily="2" charset="-122"/>
              </a:rPr>
              <a:t>                        </a:t>
            </a:r>
            <a:r>
              <a:rPr lang="en-US" altLang="zh-CN" sz="4400" dirty="0">
                <a:solidFill>
                  <a:srgbClr val="002060"/>
                </a:solidFill>
                <a:ea typeface="宋体" panose="02010600030101010101" pitchFamily="2" charset="-122"/>
              </a:rPr>
              <a:t>    </a:t>
            </a:r>
            <a:r>
              <a:rPr lang="de-DE" altLang="zh-CN" sz="4400" dirty="0">
                <a:solidFill>
                  <a:srgbClr val="002060"/>
                </a:solidFill>
                <a:ea typeface="宋体" panose="02010600030101010101" pitchFamily="2" charset="-122"/>
              </a:rPr>
              <a:t>Painting</a:t>
            </a:r>
            <a:r>
              <a:rPr lang="zh-CN" altLang="en-US" sz="4400" dirty="0">
                <a:solidFill>
                  <a:srgbClr val="002060"/>
                </a:solidFill>
                <a:ea typeface="宋体" panose="02010600030101010101" pitchFamily="2" charset="-122"/>
              </a:rPr>
              <a:t>                                </a:t>
            </a:r>
            <a:r>
              <a:rPr lang="de-DE" altLang="zh-CN" sz="4400" dirty="0" err="1">
                <a:solidFill>
                  <a:srgbClr val="002060"/>
                </a:solidFill>
                <a:ea typeface="宋体" panose="02010600030101010101" pitchFamily="2" charset="-122"/>
              </a:rPr>
              <a:t>Hackezeit</a:t>
            </a:r>
            <a:r>
              <a:rPr lang="zh-CN" altLang="en-US" sz="4400" dirty="0">
                <a:solidFill>
                  <a:srgbClr val="002060"/>
                </a:solidFill>
                <a:ea typeface="宋体" panose="02010600030101010101" pitchFamily="2" charset="-122"/>
              </a:rPr>
              <a:t>                                </a:t>
            </a:r>
            <a:r>
              <a:rPr lang="en-US" altLang="zh-CN" sz="4400" dirty="0">
                <a:solidFill>
                  <a:srgbClr val="002060"/>
                </a:solidFill>
                <a:ea typeface="宋体" panose="02010600030101010101" pitchFamily="2" charset="-122"/>
              </a:rPr>
              <a:t>Museum                               Monaco</a:t>
            </a:r>
            <a:endParaRPr lang="de-DE" altLang="zh-CN" sz="4400" dirty="0">
              <a:solidFill>
                <a:srgbClr val="002060"/>
              </a:solidFill>
              <a:ea typeface="宋体" panose="02010600030101010101" pitchFamily="2" charset="-122"/>
            </a:endParaRPr>
          </a:p>
        </p:txBody>
      </p:sp>
      <p:pic>
        <p:nvPicPr>
          <p:cNvPr id="30" name="图片 29" descr="雪地里的建筑&#10;&#10;描述已自动生成">
            <a:extLst>
              <a:ext uri="{FF2B5EF4-FFF2-40B4-BE49-F238E27FC236}">
                <a16:creationId xmlns:a16="http://schemas.microsoft.com/office/drawing/2014/main" id="{B1F96C20-A3C6-E099-D97C-E472FD160A7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92419" y="14206851"/>
            <a:ext cx="6779924" cy="3835400"/>
          </a:xfrm>
          <a:prstGeom prst="rect">
            <a:avLst/>
          </a:prstGeom>
        </p:spPr>
      </p:pic>
      <p:pic>
        <p:nvPicPr>
          <p:cNvPr id="31" name="屏幕录制2022-07-19 23.11.56.mov" descr="屏幕录制2022-07-19 23.11.56.mov">
            <a:hlinkClick r:id="" action="ppaction://media"/>
            <a:extLst>
              <a:ext uri="{FF2B5EF4-FFF2-40B4-BE49-F238E27FC236}">
                <a16:creationId xmlns:a16="http://schemas.microsoft.com/office/drawing/2014/main" id="{F6C811F0-BF18-F4C2-F987-BDD09D2CC7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2997173" y="23717832"/>
            <a:ext cx="6575170" cy="6332927"/>
          </a:xfrm>
          <a:prstGeom prst="rect">
            <a:avLst/>
          </a:prstGeom>
        </p:spPr>
      </p:pic>
      <p:pic>
        <p:nvPicPr>
          <p:cNvPr id="35" name="图片 34" descr="雪地里的建筑&#10;&#10;描述已自动生成">
            <a:extLst>
              <a:ext uri="{FF2B5EF4-FFF2-40B4-BE49-F238E27FC236}">
                <a16:creationId xmlns:a16="http://schemas.microsoft.com/office/drawing/2014/main" id="{61C9C21B-D2C4-445F-4ED1-5174CEA8BEA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792418" y="18502043"/>
            <a:ext cx="6779923" cy="3835401"/>
          </a:xfrm>
          <a:prstGeom prst="rect">
            <a:avLst/>
          </a:prstGeom>
        </p:spPr>
      </p:pic>
      <p:pic>
        <p:nvPicPr>
          <p:cNvPr id="36" name="屏幕录制2022-07-19 23.15.55.mov" descr="屏幕录制2022-07-19 23.15.55.mov">
            <a:hlinkClick r:id="" action="ppaction://media"/>
            <a:extLst>
              <a:ext uri="{FF2B5EF4-FFF2-40B4-BE49-F238E27FC236}">
                <a16:creationId xmlns:a16="http://schemas.microsoft.com/office/drawing/2014/main" id="{D77C720A-FD7B-24BF-B756-AB1177A427C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10106214" y="23770212"/>
            <a:ext cx="6575170" cy="6280547"/>
          </a:xfrm>
          <a:prstGeom prst="rect">
            <a:avLst/>
          </a:prstGeom>
        </p:spPr>
      </p:pic>
      <p:pic>
        <p:nvPicPr>
          <p:cNvPr id="39" name="图片 38" descr="图片包含 室内, 桌子, 建筑, 柜台&#10;&#10;描述已自动生成">
            <a:extLst>
              <a:ext uri="{FF2B5EF4-FFF2-40B4-BE49-F238E27FC236}">
                <a16:creationId xmlns:a16="http://schemas.microsoft.com/office/drawing/2014/main" id="{5477B394-3B42-9A04-6E0B-F8D0DEA823A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949982" y="5616465"/>
            <a:ext cx="6779924" cy="3835400"/>
          </a:xfrm>
          <a:prstGeom prst="rect">
            <a:avLst/>
          </a:prstGeom>
        </p:spPr>
      </p:pic>
      <p:pic>
        <p:nvPicPr>
          <p:cNvPr id="43" name="图片 42" descr="图片包含 窗户, 室内, 桌子, 食物&#10;&#10;描述已自动生成">
            <a:extLst>
              <a:ext uri="{FF2B5EF4-FFF2-40B4-BE49-F238E27FC236}">
                <a16:creationId xmlns:a16="http://schemas.microsoft.com/office/drawing/2014/main" id="{D4124EA2-A6F3-031F-D79B-EDDF45BC5C8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949981" y="9911658"/>
            <a:ext cx="6779924" cy="3835400"/>
          </a:xfrm>
          <a:prstGeom prst="rect">
            <a:avLst/>
          </a:prstGeom>
        </p:spPr>
      </p:pic>
      <p:pic>
        <p:nvPicPr>
          <p:cNvPr id="47" name="图片 46" descr="房间里有窗户&#10;&#10;低可信度描述已自动生成">
            <a:extLst>
              <a:ext uri="{FF2B5EF4-FFF2-40B4-BE49-F238E27FC236}">
                <a16:creationId xmlns:a16="http://schemas.microsoft.com/office/drawing/2014/main" id="{727686A9-3982-82D1-DB5E-6634B4095E3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49980" y="14202517"/>
            <a:ext cx="6779924" cy="3835400"/>
          </a:xfrm>
          <a:prstGeom prst="rect">
            <a:avLst/>
          </a:prstGeom>
        </p:spPr>
      </p:pic>
      <p:pic>
        <p:nvPicPr>
          <p:cNvPr id="52" name="图片 51" descr="桌子上的盘子里放着一些家具&#10;&#10;低可信度描述已自动生成">
            <a:extLst>
              <a:ext uri="{FF2B5EF4-FFF2-40B4-BE49-F238E27FC236}">
                <a16:creationId xmlns:a16="http://schemas.microsoft.com/office/drawing/2014/main" id="{DC247418-F22D-0D77-E02A-77DA750D59A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922443" y="18502043"/>
            <a:ext cx="6807461" cy="3835400"/>
          </a:xfrm>
          <a:prstGeom prst="rect">
            <a:avLst/>
          </a:prstGeom>
        </p:spPr>
      </p:pic>
      <p:pic>
        <p:nvPicPr>
          <p:cNvPr id="56" name="屏幕录制2022-07-19 23.33.38.mov" descr="屏幕录制2022-07-19 23.33.38.mov">
            <a:hlinkClick r:id="" action="ppaction://media"/>
            <a:extLst>
              <a:ext uri="{FF2B5EF4-FFF2-40B4-BE49-F238E27FC236}">
                <a16:creationId xmlns:a16="http://schemas.microsoft.com/office/drawing/2014/main" id="{D6F02BC5-09A6-5C39-AFD8-0185FEFF49A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7306323" y="23792914"/>
            <a:ext cx="6575170" cy="6280547"/>
          </a:xfrm>
          <a:prstGeom prst="rect">
            <a:avLst/>
          </a:prstGeom>
        </p:spPr>
      </p:pic>
      <p:pic>
        <p:nvPicPr>
          <p:cNvPr id="58" name="图片 57" descr="图示&#10;&#10;中度可信度描述已自动生成">
            <a:extLst>
              <a:ext uri="{FF2B5EF4-FFF2-40B4-BE49-F238E27FC236}">
                <a16:creationId xmlns:a16="http://schemas.microsoft.com/office/drawing/2014/main" id="{CF5C7E50-69E3-6D18-E83A-C36D770F2E84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7107543" y="5580774"/>
            <a:ext cx="6779924" cy="3986241"/>
          </a:xfrm>
          <a:prstGeom prst="rect">
            <a:avLst/>
          </a:prstGeom>
        </p:spPr>
      </p:pic>
      <p:pic>
        <p:nvPicPr>
          <p:cNvPr id="64" name="图片 63" descr="图片包含 室内, 房间, 活, 建筑&#10;&#10;描述已自动生成">
            <a:extLst>
              <a:ext uri="{FF2B5EF4-FFF2-40B4-BE49-F238E27FC236}">
                <a16:creationId xmlns:a16="http://schemas.microsoft.com/office/drawing/2014/main" id="{5DDDB43D-9D31-3475-1C26-F31AE3CC534A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7101571" y="9846417"/>
            <a:ext cx="6779923" cy="3900641"/>
          </a:xfrm>
          <a:prstGeom prst="rect">
            <a:avLst/>
          </a:prstGeom>
        </p:spPr>
      </p:pic>
      <p:pic>
        <p:nvPicPr>
          <p:cNvPr id="66" name="图片 65" descr="图片包含 室内, 活, 房间, 火&#10;&#10;描述已自动生成">
            <a:extLst>
              <a:ext uri="{FF2B5EF4-FFF2-40B4-BE49-F238E27FC236}">
                <a16:creationId xmlns:a16="http://schemas.microsoft.com/office/drawing/2014/main" id="{637221CB-CC22-A3B7-C739-65B5CCEFCD39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7101570" y="14094756"/>
            <a:ext cx="6779923" cy="3943161"/>
          </a:xfrm>
          <a:prstGeom prst="rect">
            <a:avLst/>
          </a:prstGeom>
        </p:spPr>
      </p:pic>
      <p:pic>
        <p:nvPicPr>
          <p:cNvPr id="68" name="图片 67" descr="图片包含 室内, 活, 房间, 火&#10;&#10;描述已自动生成">
            <a:extLst>
              <a:ext uri="{FF2B5EF4-FFF2-40B4-BE49-F238E27FC236}">
                <a16:creationId xmlns:a16="http://schemas.microsoft.com/office/drawing/2014/main" id="{2AB3BBD0-0047-A902-BBE5-D06F7F6DF6F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7112879" y="18462286"/>
            <a:ext cx="6779922" cy="3846810"/>
          </a:xfrm>
          <a:prstGeom prst="rect">
            <a:avLst/>
          </a:prstGeom>
        </p:spPr>
      </p:pic>
      <p:pic>
        <p:nvPicPr>
          <p:cNvPr id="69" name="屏幕录制2022-07-19 23.38.50.mov" descr="屏幕录制2022-07-19 23.38.50.mov">
            <a:hlinkClick r:id="" action="ppaction://media"/>
            <a:extLst>
              <a:ext uri="{FF2B5EF4-FFF2-40B4-BE49-F238E27FC236}">
                <a16:creationId xmlns:a16="http://schemas.microsoft.com/office/drawing/2014/main" id="{231411A1-98E7-BF4F-4DDC-BC220C3B493E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24627819" y="23796402"/>
            <a:ext cx="6575170" cy="6228166"/>
          </a:xfrm>
          <a:prstGeom prst="rect">
            <a:avLst/>
          </a:prstGeom>
        </p:spPr>
      </p:pic>
      <p:pic>
        <p:nvPicPr>
          <p:cNvPr id="71" name="图片 70" descr="彩色天空下有许多人&#10;&#10;低可信度描述已自动生成">
            <a:extLst>
              <a:ext uri="{FF2B5EF4-FFF2-40B4-BE49-F238E27FC236}">
                <a16:creationId xmlns:a16="http://schemas.microsoft.com/office/drawing/2014/main" id="{678C3FCC-4499-D08C-97BF-A86853826F5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265104" y="5551636"/>
            <a:ext cx="6779924" cy="3986242"/>
          </a:xfrm>
          <a:prstGeom prst="rect">
            <a:avLst/>
          </a:prstGeom>
        </p:spPr>
      </p:pic>
      <p:pic>
        <p:nvPicPr>
          <p:cNvPr id="73" name="图片 72" descr="许多人在广场上&#10;&#10;中度可信度描述已自动生成">
            <a:extLst>
              <a:ext uri="{FF2B5EF4-FFF2-40B4-BE49-F238E27FC236}">
                <a16:creationId xmlns:a16="http://schemas.microsoft.com/office/drawing/2014/main" id="{E81BBBF4-6657-7AFC-47CB-09516D54516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24265103" y="9846417"/>
            <a:ext cx="6779923" cy="3986242"/>
          </a:xfrm>
          <a:prstGeom prst="rect">
            <a:avLst/>
          </a:prstGeom>
        </p:spPr>
      </p:pic>
      <p:pic>
        <p:nvPicPr>
          <p:cNvPr id="75" name="图片 74" descr="图片包含 室内, 人们, 站, 许多&#10;&#10;描述已自动生成">
            <a:extLst>
              <a:ext uri="{FF2B5EF4-FFF2-40B4-BE49-F238E27FC236}">
                <a16:creationId xmlns:a16="http://schemas.microsoft.com/office/drawing/2014/main" id="{CF4C6E24-92B8-4C1D-4FA3-70E27DBE3CA8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4250808" y="14104186"/>
            <a:ext cx="6794217" cy="3924300"/>
          </a:xfrm>
          <a:prstGeom prst="rect">
            <a:avLst/>
          </a:prstGeom>
        </p:spPr>
      </p:pic>
      <p:pic>
        <p:nvPicPr>
          <p:cNvPr id="81" name="图片 80" descr="图片包含 人, 户外, 大, 前&#10;&#10;描述已自动生成">
            <a:extLst>
              <a:ext uri="{FF2B5EF4-FFF2-40B4-BE49-F238E27FC236}">
                <a16:creationId xmlns:a16="http://schemas.microsoft.com/office/drawing/2014/main" id="{29B08436-B76B-B7FA-4473-26906B0A0DAC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4250808" y="18462286"/>
            <a:ext cx="6952181" cy="3875157"/>
          </a:xfrm>
          <a:prstGeom prst="rect">
            <a:avLst/>
          </a:prstGeom>
        </p:spPr>
      </p:pic>
      <p:pic>
        <p:nvPicPr>
          <p:cNvPr id="82" name="屏幕录制2022-07-19 23.50.53.mov" descr="屏幕录制2022-07-19 23.50.53.mov">
            <a:hlinkClick r:id="" action="ppaction://media"/>
            <a:extLst>
              <a:ext uri="{FF2B5EF4-FFF2-40B4-BE49-F238E27FC236}">
                <a16:creationId xmlns:a16="http://schemas.microsoft.com/office/drawing/2014/main" id="{09436546-D5C8-C0CA-39B5-BB031BE2A4A1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8"/>
          <a:stretch>
            <a:fillRect/>
          </a:stretch>
        </p:blipFill>
        <p:spPr>
          <a:xfrm>
            <a:off x="31949315" y="23792914"/>
            <a:ext cx="6575170" cy="6280546"/>
          </a:xfrm>
          <a:prstGeom prst="rect">
            <a:avLst/>
          </a:prstGeom>
        </p:spPr>
      </p:pic>
      <p:pic>
        <p:nvPicPr>
          <p:cNvPr id="84" name="图片 83" descr="房间里的墙上挂着一幅画&#10;&#10;描述已自动生成">
            <a:extLst>
              <a:ext uri="{FF2B5EF4-FFF2-40B4-BE49-F238E27FC236}">
                <a16:creationId xmlns:a16="http://schemas.microsoft.com/office/drawing/2014/main" id="{74080C26-7A74-3770-238F-FEE222C5A13B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1536587" y="9846416"/>
            <a:ext cx="6575170" cy="3986243"/>
          </a:xfrm>
          <a:prstGeom prst="rect">
            <a:avLst/>
          </a:prstGeom>
        </p:spPr>
      </p:pic>
      <p:pic>
        <p:nvPicPr>
          <p:cNvPr id="86" name="图片 85" descr="房间的摆设布局&#10;&#10;描述已自动生成">
            <a:extLst>
              <a:ext uri="{FF2B5EF4-FFF2-40B4-BE49-F238E27FC236}">
                <a16:creationId xmlns:a16="http://schemas.microsoft.com/office/drawing/2014/main" id="{3B5290DD-A053-254F-2146-A436EFE5F8E4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1410722" y="5551636"/>
            <a:ext cx="6779924" cy="4015379"/>
          </a:xfrm>
          <a:prstGeom prst="rect">
            <a:avLst/>
          </a:prstGeom>
        </p:spPr>
      </p:pic>
      <p:pic>
        <p:nvPicPr>
          <p:cNvPr id="88" name="图片 87" descr="房间里的墙上挂着一幅画&#10;&#10;描述已自动生成">
            <a:extLst>
              <a:ext uri="{FF2B5EF4-FFF2-40B4-BE49-F238E27FC236}">
                <a16:creationId xmlns:a16="http://schemas.microsoft.com/office/drawing/2014/main" id="{637003C5-8A8D-A35A-F90A-028DC7200D97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31497142" y="14073214"/>
            <a:ext cx="6654059" cy="3986243"/>
          </a:xfrm>
          <a:prstGeom prst="rect">
            <a:avLst/>
          </a:prstGeom>
        </p:spPr>
      </p:pic>
      <p:pic>
        <p:nvPicPr>
          <p:cNvPr id="90" name="图片 89" descr="房间的摆设布局&#10;&#10;描述已自动生成">
            <a:extLst>
              <a:ext uri="{FF2B5EF4-FFF2-40B4-BE49-F238E27FC236}">
                <a16:creationId xmlns:a16="http://schemas.microsoft.com/office/drawing/2014/main" id="{820B07FB-0FCC-8A8A-9A35-39D86272F88B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1553921" y="18338858"/>
            <a:ext cx="6557836" cy="3999690"/>
          </a:xfrm>
          <a:prstGeom prst="rect">
            <a:avLst/>
          </a:prstGeom>
        </p:spPr>
      </p:pic>
      <p:pic>
        <p:nvPicPr>
          <p:cNvPr id="91" name="屏幕录制2022-07-19 23.55.36.mov" descr="屏幕录制2022-07-19 23.55.36.mov">
            <a:hlinkClick r:id="" action="ppaction://media"/>
            <a:extLst>
              <a:ext uri="{FF2B5EF4-FFF2-40B4-BE49-F238E27FC236}">
                <a16:creationId xmlns:a16="http://schemas.microsoft.com/office/drawing/2014/main" id="{36776D50-6905-A510-5A14-373D0DCF53B3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43"/>
          <a:stretch>
            <a:fillRect/>
          </a:stretch>
        </p:blipFill>
        <p:spPr>
          <a:xfrm>
            <a:off x="39225735" y="23743260"/>
            <a:ext cx="7154692" cy="6282070"/>
          </a:xfrm>
          <a:prstGeom prst="rect">
            <a:avLst/>
          </a:prstGeom>
        </p:spPr>
      </p:pic>
      <p:pic>
        <p:nvPicPr>
          <p:cNvPr id="95" name="图片 94" descr="火车在站台旁&#10;&#10;中度可信度描述已自动生成">
            <a:extLst>
              <a:ext uri="{FF2B5EF4-FFF2-40B4-BE49-F238E27FC236}">
                <a16:creationId xmlns:a16="http://schemas.microsoft.com/office/drawing/2014/main" id="{52CD39F6-1104-51CB-9E9D-6EEA9B82EA4D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8556339" y="5560426"/>
            <a:ext cx="6779923" cy="3977452"/>
          </a:xfrm>
          <a:prstGeom prst="rect">
            <a:avLst/>
          </a:prstGeom>
        </p:spPr>
      </p:pic>
      <p:pic>
        <p:nvPicPr>
          <p:cNvPr id="97" name="图片 96" descr="建筑的摆设布局&#10;&#10;中度可信度描述已自动生成">
            <a:extLst>
              <a:ext uri="{FF2B5EF4-FFF2-40B4-BE49-F238E27FC236}">
                <a16:creationId xmlns:a16="http://schemas.microsoft.com/office/drawing/2014/main" id="{9E5BC73E-F679-0967-6803-0AA4E12B635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38556339" y="14040685"/>
            <a:ext cx="6779534" cy="3986243"/>
          </a:xfrm>
          <a:prstGeom prst="rect">
            <a:avLst/>
          </a:prstGeom>
        </p:spPr>
      </p:pic>
      <p:pic>
        <p:nvPicPr>
          <p:cNvPr id="99" name="图片 98" descr="建筑的摆设布局&#10;&#10;描述已自动生成">
            <a:extLst>
              <a:ext uri="{FF2B5EF4-FFF2-40B4-BE49-F238E27FC236}">
                <a16:creationId xmlns:a16="http://schemas.microsoft.com/office/drawing/2014/main" id="{73E07AFA-E9CE-315A-F29F-B1469A433568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38524485" y="18268377"/>
            <a:ext cx="6811388" cy="3977452"/>
          </a:xfrm>
          <a:prstGeom prst="rect">
            <a:avLst/>
          </a:prstGeom>
        </p:spPr>
      </p:pic>
      <p:pic>
        <p:nvPicPr>
          <p:cNvPr id="101" name="图片 100" descr="图片包含 室内, 物体, 桌子, 小&#10;&#10;描述已自动生成">
            <a:extLst>
              <a:ext uri="{FF2B5EF4-FFF2-40B4-BE49-F238E27FC236}">
                <a16:creationId xmlns:a16="http://schemas.microsoft.com/office/drawing/2014/main" id="{9F9FE679-030C-DFFC-6D25-4B9EBD674EF2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38603318" y="9846416"/>
            <a:ext cx="6811388" cy="390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7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50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95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80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75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00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95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333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283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666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949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3200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video>
              <p:cMediaNode vol="80000" mute="1">
                <p:cTn id="34" repeatCount="indefinite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video>
              <p:cMediaNode vol="80000" mute="1">
                <p:cTn id="40" repeatCount="indefinite" fill="hold" display="0">
                  <p:stCondLst>
                    <p:cond delay="indefinite"/>
                  </p:stCondLst>
                </p:cTn>
                <p:tgtEl>
                  <p:spTgt spid="56"/>
                </p:tgtEl>
              </p:cMediaNode>
            </p:video>
            <p:seq concurrent="1" nextAc="seek">
              <p:cTn id="41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" fill="hold">
                      <p:stCondLst>
                        <p:cond delay="0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video>
              <p:cMediaNode vol="80000" mute="1">
                <p:cTn id="46" repeatCount="indefinite" fill="hold" display="0">
                  <p:stCondLst>
                    <p:cond delay="indefinite"/>
                  </p:stCondLst>
                </p:cTn>
                <p:tgtEl>
                  <p:spTgt spid="69"/>
                </p:tgtEl>
              </p:cMediaNode>
            </p:video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1" dur="1" fill="hold"/>
                                        <p:tgtEl>
                                          <p:spTgt spid="6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video>
              <p:cMediaNode vol="80000" mute="1">
                <p:cTn id="52" repeatCount="indefinite" fill="hold" display="0">
                  <p:stCondLst>
                    <p:cond delay="indefinite"/>
                  </p:stCondLst>
                </p:cTn>
                <p:tgtEl>
                  <p:spTgt spid="82"/>
                </p:tgtEl>
              </p:cMediaNode>
            </p:video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7" dur="1" fill="hold"/>
                                        <p:tgtEl>
                                          <p:spTgt spid="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video>
              <p:cMediaNode vol="80000" mute="1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91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797</Words>
  <Application>Microsoft Macintosh PowerPoint</Application>
  <PresentationFormat>自定义</PresentationFormat>
  <Paragraphs>140</Paragraphs>
  <Slides>3</Slides>
  <Notes>1</Notes>
  <HiddenSlides>0</HiddenSlides>
  <MMClips>7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等线</vt:lpstr>
      <vt:lpstr>Arial</vt:lpstr>
      <vt:lpstr>Cambria Math</vt:lpstr>
      <vt:lpstr>Times New Roman</vt:lpstr>
      <vt:lpstr>Wingdings</vt:lpstr>
      <vt:lpstr>Default Design</vt:lpstr>
      <vt:lpstr>Tour ins Bild (G14) </vt:lpstr>
      <vt:lpstr>Tour ins Bild (G14) </vt:lpstr>
      <vt:lpstr>Tour ins Bild (G14) </vt:lpstr>
    </vt:vector>
  </TitlesOfParts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Style E 36 by 54</dc:title>
  <dc:creator>YYS</dc:creator>
  <cp:lastModifiedBy>Zhang, Chongyu</cp:lastModifiedBy>
  <cp:revision>38</cp:revision>
  <dcterms:created xsi:type="dcterms:W3CDTF">2004-07-26T21:45:23Z</dcterms:created>
  <dcterms:modified xsi:type="dcterms:W3CDTF">2022-07-20T06:53:18Z</dcterms:modified>
</cp:coreProperties>
</file>